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58" r:id="rId2"/>
    <p:sldId id="280" r:id="rId3"/>
    <p:sldId id="321" r:id="rId4"/>
    <p:sldId id="320" r:id="rId5"/>
    <p:sldId id="319" r:id="rId6"/>
    <p:sldId id="259" r:id="rId7"/>
    <p:sldId id="262" r:id="rId8"/>
    <p:sldId id="282" r:id="rId9"/>
    <p:sldId id="26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294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18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CC"/>
    <a:srgbClr val="FF66CC"/>
    <a:srgbClr val="FFCC00"/>
    <a:srgbClr val="6600FF"/>
    <a:srgbClr val="009999"/>
    <a:srgbClr val="FFFFCC"/>
    <a:srgbClr val="669900"/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9B20-4984-45CA-8343-90DD8B3494C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25A9-A227-47C1-859C-836063F2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BC35-1268-4F31-919F-FFD4CB423A84}" type="datetime1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77871" y="5665801"/>
            <a:ext cx="2926080" cy="1397039"/>
          </a:xfrm>
        </p:spPr>
        <p:txBody>
          <a:bodyPr/>
          <a:lstStyle>
            <a:lvl1pPr>
              <a:defRPr sz="5000">
                <a:solidFill>
                  <a:schemeClr val="bg1">
                    <a:alpha val="20000"/>
                  </a:schemeClr>
                </a:solidFill>
              </a:defRPr>
            </a:lvl1pPr>
          </a:lstStyle>
          <a:p>
            <a:fld id="{7D7BF0BE-0505-4453-9C3C-63C4CB507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882-87B5-483D-AD09-81F8D625B455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FE88-DB9D-41DB-A6D0-4AF518AD5C9C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88B2-2B22-4301-B800-68465E3B2AC1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5295-6865-4979-A382-54F364F85360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0A92-1054-43DD-94B2-431C483B38DE}" type="datetime1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A3F-8398-4905-AFF9-F0740CDCFA5C}" type="datetime1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6A2F-B70A-4ABC-853B-DBC2C7A62526}" type="datetime1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F39-6B24-433A-B35F-6A8C7C6901C0}" type="datetime1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135B-E3AF-4895-BCA1-CE96BAD3CEB9}" type="datetime1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8C13-6CB8-4E77-97AF-19A15858C47F}" type="datetime1">
              <a:rPr lang="en-US" smtClean="0"/>
              <a:t>7/17/2024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8AEF9FE-4452-417C-B3FD-66BBF44D417B}" type="datetime1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8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3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4.bin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3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scistatistics.com/tests/multipleregression/default.aspx" TargetMode="External"/><Relationship Id="rId2" Type="http://schemas.openxmlformats.org/officeDocument/2006/relationships/hyperlink" Target="https://stats.blue/Stats_Suite/multiple_linear_regression_calculator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设定物业的标价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B1B64E2F-2E22-4FE0-91A3-60F8E4A00CB7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回顾先备知识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2097503"/>
          </a:xfrm>
        </p:spPr>
        <p:txBody>
          <a:bodyPr>
            <a:normAutofit/>
          </a:bodyPr>
          <a:lstStyle/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(b)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考虑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中的方程，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完成下表并绘画其图像。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05335"/>
              </p:ext>
            </p:extLst>
          </p:nvPr>
        </p:nvGraphicFramePr>
        <p:xfrm>
          <a:off x="4833852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852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/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116E8-53AE-49DC-A9B5-5D5E3E0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4AB73-4B85-483B-8DFA-7F10AB4A9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100" y="2760001"/>
            <a:ext cx="436615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235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20" y="2134885"/>
            <a:ext cx="4824583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活动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1B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494" y="4780546"/>
            <a:ext cx="6256421" cy="89578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75" name="Google Shape;1523;p59">
            <a:extLst>
              <a:ext uri="{FF2B5EF4-FFF2-40B4-BE49-F238E27FC236}">
                <a16:creationId xmlns:a16="http://schemas.microsoft.com/office/drawing/2014/main" id="{660EF838-3350-45DE-8238-61AF029B6E50}"/>
              </a:ext>
            </a:extLst>
          </p:cNvPr>
          <p:cNvGrpSpPr/>
          <p:nvPr/>
        </p:nvGrpSpPr>
        <p:grpSpPr>
          <a:xfrm>
            <a:off x="8567486" y="3842399"/>
            <a:ext cx="2302594" cy="2499884"/>
            <a:chOff x="2638043" y="3238182"/>
            <a:chExt cx="372992" cy="327081"/>
          </a:xfrm>
        </p:grpSpPr>
        <p:sp>
          <p:nvSpPr>
            <p:cNvPr id="76" name="Google Shape;1524;p59">
              <a:extLst>
                <a:ext uri="{FF2B5EF4-FFF2-40B4-BE49-F238E27FC236}">
                  <a16:creationId xmlns:a16="http://schemas.microsoft.com/office/drawing/2014/main" id="{9759ED26-5F68-486B-B00E-94BD698FBB82}"/>
                </a:ext>
              </a:extLst>
            </p:cNvPr>
            <p:cNvSpPr/>
            <p:nvPr/>
          </p:nvSpPr>
          <p:spPr>
            <a:xfrm>
              <a:off x="2638043" y="3238182"/>
              <a:ext cx="372992" cy="327081"/>
            </a:xfrm>
            <a:custGeom>
              <a:avLst/>
              <a:gdLst/>
              <a:ahLst/>
              <a:cxnLst/>
              <a:rect l="l" t="t" r="r" b="b"/>
              <a:pathLst>
                <a:path w="10456" h="9169" extrusionOk="0">
                  <a:moveTo>
                    <a:pt x="310" y="0"/>
                  </a:moveTo>
                  <a:cubicBezTo>
                    <a:pt x="144" y="0"/>
                    <a:pt x="1" y="119"/>
                    <a:pt x="1" y="310"/>
                  </a:cubicBezTo>
                  <a:lnTo>
                    <a:pt x="1" y="8859"/>
                  </a:lnTo>
                  <a:cubicBezTo>
                    <a:pt x="1" y="9050"/>
                    <a:pt x="144" y="9169"/>
                    <a:pt x="310" y="9169"/>
                  </a:cubicBezTo>
                  <a:lnTo>
                    <a:pt x="10146" y="9169"/>
                  </a:lnTo>
                  <a:cubicBezTo>
                    <a:pt x="10312" y="9169"/>
                    <a:pt x="10455" y="9050"/>
                    <a:pt x="10455" y="8859"/>
                  </a:cubicBezTo>
                  <a:cubicBezTo>
                    <a:pt x="10455" y="8693"/>
                    <a:pt x="10312" y="8574"/>
                    <a:pt x="10146" y="8574"/>
                  </a:cubicBezTo>
                  <a:lnTo>
                    <a:pt x="620" y="8574"/>
                  </a:lnTo>
                  <a:lnTo>
                    <a:pt x="620" y="310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25;p59">
              <a:extLst>
                <a:ext uri="{FF2B5EF4-FFF2-40B4-BE49-F238E27FC236}">
                  <a16:creationId xmlns:a16="http://schemas.microsoft.com/office/drawing/2014/main" id="{781A7C0C-0F10-445A-B287-424C6FFA53B4}"/>
                </a:ext>
              </a:extLst>
            </p:cNvPr>
            <p:cNvSpPr/>
            <p:nvPr/>
          </p:nvSpPr>
          <p:spPr>
            <a:xfrm>
              <a:off x="2769709" y="3368992"/>
              <a:ext cx="65459" cy="43378"/>
            </a:xfrm>
            <a:custGeom>
              <a:avLst/>
              <a:gdLst/>
              <a:ahLst/>
              <a:cxnLst/>
              <a:rect l="l" t="t" r="r" b="b"/>
              <a:pathLst>
                <a:path w="1835" h="1216" extrusionOk="0">
                  <a:moveTo>
                    <a:pt x="311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1215"/>
                  </a:lnTo>
                  <a:lnTo>
                    <a:pt x="1835" y="1215"/>
                  </a:lnTo>
                  <a:lnTo>
                    <a:pt x="1835" y="310"/>
                  </a:lnTo>
                  <a:cubicBezTo>
                    <a:pt x="1835" y="144"/>
                    <a:pt x="1692" y="1"/>
                    <a:pt x="1525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26;p59">
              <a:extLst>
                <a:ext uri="{FF2B5EF4-FFF2-40B4-BE49-F238E27FC236}">
                  <a16:creationId xmlns:a16="http://schemas.microsoft.com/office/drawing/2014/main" id="{D70EBA08-E22F-47FB-8EC0-54DDF0FEA03B}"/>
                </a:ext>
              </a:extLst>
            </p:cNvPr>
            <p:cNvSpPr/>
            <p:nvPr/>
          </p:nvSpPr>
          <p:spPr>
            <a:xfrm>
              <a:off x="2769709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5" y="2453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27;p59">
              <a:extLst>
                <a:ext uri="{FF2B5EF4-FFF2-40B4-BE49-F238E27FC236}">
                  <a16:creationId xmlns:a16="http://schemas.microsoft.com/office/drawing/2014/main" id="{DD2704A5-4F55-4140-AE80-28400AFBC92D}"/>
                </a:ext>
              </a:extLst>
            </p:cNvPr>
            <p:cNvSpPr/>
            <p:nvPr/>
          </p:nvSpPr>
          <p:spPr>
            <a:xfrm>
              <a:off x="2857213" y="3477721"/>
              <a:ext cx="65459" cy="44234"/>
            </a:xfrm>
            <a:custGeom>
              <a:avLst/>
              <a:gdLst/>
              <a:ahLst/>
              <a:cxnLst/>
              <a:rect l="l" t="t" r="r" b="b"/>
              <a:pathLst>
                <a:path w="1835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1835" y="1239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28;p59">
              <a:extLst>
                <a:ext uri="{FF2B5EF4-FFF2-40B4-BE49-F238E27FC236}">
                  <a16:creationId xmlns:a16="http://schemas.microsoft.com/office/drawing/2014/main" id="{3C99CDE1-24FD-42CF-8043-FD41AA2485FA}"/>
                </a:ext>
              </a:extLst>
            </p:cNvPr>
            <p:cNvSpPr/>
            <p:nvPr/>
          </p:nvSpPr>
          <p:spPr>
            <a:xfrm>
              <a:off x="2857213" y="3412334"/>
              <a:ext cx="65459" cy="44198"/>
            </a:xfrm>
            <a:custGeom>
              <a:avLst/>
              <a:gdLst/>
              <a:ahLst/>
              <a:cxnLst/>
              <a:rect l="l" t="t" r="r" b="b"/>
              <a:pathLst>
                <a:path w="1835" h="1239" extrusionOk="0"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1239"/>
                  </a:lnTo>
                  <a:lnTo>
                    <a:pt x="1835" y="1239"/>
                  </a:lnTo>
                  <a:lnTo>
                    <a:pt x="1835" y="310"/>
                  </a:lnTo>
                  <a:cubicBezTo>
                    <a:pt x="1835" y="143"/>
                    <a:pt x="1692" y="0"/>
                    <a:pt x="1525" y="0"/>
                  </a:cubicBez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29;p59">
              <a:extLst>
                <a:ext uri="{FF2B5EF4-FFF2-40B4-BE49-F238E27FC236}">
                  <a16:creationId xmlns:a16="http://schemas.microsoft.com/office/drawing/2014/main" id="{9367E9A2-4C1F-476C-9204-25B2184C7491}"/>
                </a:ext>
              </a:extLst>
            </p:cNvPr>
            <p:cNvSpPr/>
            <p:nvPr/>
          </p:nvSpPr>
          <p:spPr>
            <a:xfrm>
              <a:off x="2945573" y="3346911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286" y="1"/>
                  </a:moveTo>
                  <a:cubicBezTo>
                    <a:pt x="120" y="1"/>
                    <a:pt x="1" y="143"/>
                    <a:pt x="1" y="310"/>
                  </a:cubicBezTo>
                  <a:lnTo>
                    <a:pt x="1" y="1834"/>
                  </a:lnTo>
                  <a:lnTo>
                    <a:pt x="1834" y="1834"/>
                  </a:lnTo>
                  <a:lnTo>
                    <a:pt x="1834" y="310"/>
                  </a:lnTo>
                  <a:cubicBezTo>
                    <a:pt x="1834" y="143"/>
                    <a:pt x="1691" y="1"/>
                    <a:pt x="1525" y="1"/>
                  </a:cubicBez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30;p59">
              <a:extLst>
                <a:ext uri="{FF2B5EF4-FFF2-40B4-BE49-F238E27FC236}">
                  <a16:creationId xmlns:a16="http://schemas.microsoft.com/office/drawing/2014/main" id="{D4D95236-A60B-47A1-979E-C7B58E6215BF}"/>
                </a:ext>
              </a:extLst>
            </p:cNvPr>
            <p:cNvSpPr/>
            <p:nvPr/>
          </p:nvSpPr>
          <p:spPr>
            <a:xfrm>
              <a:off x="2945573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4" y="2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31;p59">
              <a:extLst>
                <a:ext uri="{FF2B5EF4-FFF2-40B4-BE49-F238E27FC236}">
                  <a16:creationId xmlns:a16="http://schemas.microsoft.com/office/drawing/2014/main" id="{20231C2C-5244-4FC4-8EFD-2D323BA288B9}"/>
                </a:ext>
              </a:extLst>
            </p:cNvPr>
            <p:cNvSpPr/>
            <p:nvPr/>
          </p:nvSpPr>
          <p:spPr>
            <a:xfrm>
              <a:off x="2682241" y="3434415"/>
              <a:ext cx="65423" cy="43342"/>
            </a:xfrm>
            <a:custGeom>
              <a:avLst/>
              <a:gdLst/>
              <a:ahLst/>
              <a:cxnLst/>
              <a:rect l="l" t="t" r="r" b="b"/>
              <a:pathLst>
                <a:path w="1834" h="1215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1215"/>
                  </a:lnTo>
                  <a:lnTo>
                    <a:pt x="1834" y="1215"/>
                  </a:lnTo>
                  <a:lnTo>
                    <a:pt x="1834" y="310"/>
                  </a:lnTo>
                  <a:cubicBezTo>
                    <a:pt x="1834" y="143"/>
                    <a:pt x="1715" y="0"/>
                    <a:pt x="1524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32;p59">
              <a:extLst>
                <a:ext uri="{FF2B5EF4-FFF2-40B4-BE49-F238E27FC236}">
                  <a16:creationId xmlns:a16="http://schemas.microsoft.com/office/drawing/2014/main" id="{223E90B9-1B7B-4F25-AC80-6C2AE755C332}"/>
                </a:ext>
              </a:extLst>
            </p:cNvPr>
            <p:cNvSpPr/>
            <p:nvPr/>
          </p:nvSpPr>
          <p:spPr>
            <a:xfrm>
              <a:off x="2682241" y="3499838"/>
              <a:ext cx="65423" cy="22117"/>
            </a:xfrm>
            <a:custGeom>
              <a:avLst/>
              <a:gdLst/>
              <a:ahLst/>
              <a:cxnLst/>
              <a:rect l="l" t="t" r="r" b="b"/>
              <a:pathLst>
                <a:path w="183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834" y="619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33;p59">
              <a:extLst>
                <a:ext uri="{FF2B5EF4-FFF2-40B4-BE49-F238E27FC236}">
                  <a16:creationId xmlns:a16="http://schemas.microsoft.com/office/drawing/2014/main" id="{D1C61704-C33C-4536-A29D-07867033F4E9}"/>
                </a:ext>
              </a:extLst>
            </p:cNvPr>
            <p:cNvSpPr/>
            <p:nvPr/>
          </p:nvSpPr>
          <p:spPr>
            <a:xfrm>
              <a:off x="2702610" y="3259906"/>
              <a:ext cx="287164" cy="109051"/>
            </a:xfrm>
            <a:custGeom>
              <a:avLst/>
              <a:gdLst/>
              <a:ahLst/>
              <a:cxnLst/>
              <a:rect l="l" t="t" r="r" b="b"/>
              <a:pathLst>
                <a:path w="8050" h="3057" extrusionOk="0">
                  <a:moveTo>
                    <a:pt x="7694" y="1"/>
                  </a:moveTo>
                  <a:cubicBezTo>
                    <a:pt x="7633" y="1"/>
                    <a:pt x="7574" y="20"/>
                    <a:pt x="7526" y="58"/>
                  </a:cubicBezTo>
                  <a:lnTo>
                    <a:pt x="5216" y="1773"/>
                  </a:lnTo>
                  <a:lnTo>
                    <a:pt x="2930" y="630"/>
                  </a:lnTo>
                  <a:cubicBezTo>
                    <a:pt x="2896" y="613"/>
                    <a:pt x="2859" y="605"/>
                    <a:pt x="2822" y="605"/>
                  </a:cubicBezTo>
                  <a:cubicBezTo>
                    <a:pt x="2753" y="605"/>
                    <a:pt x="2682" y="631"/>
                    <a:pt x="2620" y="677"/>
                  </a:cubicBezTo>
                  <a:lnTo>
                    <a:pt x="167" y="2511"/>
                  </a:lnTo>
                  <a:cubicBezTo>
                    <a:pt x="24" y="2606"/>
                    <a:pt x="1" y="2797"/>
                    <a:pt x="96" y="2940"/>
                  </a:cubicBezTo>
                  <a:cubicBezTo>
                    <a:pt x="167" y="3011"/>
                    <a:pt x="263" y="3056"/>
                    <a:pt x="355" y="3056"/>
                  </a:cubicBezTo>
                  <a:cubicBezTo>
                    <a:pt x="417" y="3056"/>
                    <a:pt x="476" y="3035"/>
                    <a:pt x="525" y="2987"/>
                  </a:cubicBezTo>
                  <a:lnTo>
                    <a:pt x="2835" y="1273"/>
                  </a:lnTo>
                  <a:lnTo>
                    <a:pt x="5121" y="2416"/>
                  </a:lnTo>
                  <a:cubicBezTo>
                    <a:pt x="5164" y="2437"/>
                    <a:pt x="5211" y="2449"/>
                    <a:pt x="5259" y="2449"/>
                  </a:cubicBezTo>
                  <a:cubicBezTo>
                    <a:pt x="5318" y="2449"/>
                    <a:pt x="5378" y="2431"/>
                    <a:pt x="5430" y="2392"/>
                  </a:cubicBezTo>
                  <a:lnTo>
                    <a:pt x="7883" y="558"/>
                  </a:lnTo>
                  <a:cubicBezTo>
                    <a:pt x="8026" y="439"/>
                    <a:pt x="8050" y="249"/>
                    <a:pt x="7955" y="130"/>
                  </a:cubicBezTo>
                  <a:cubicBezTo>
                    <a:pt x="7883" y="44"/>
                    <a:pt x="7786" y="1"/>
                    <a:pt x="7694" y="1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9A749-49FD-4149-A0EB-32B35D6B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1(a)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中，我们可以运用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来计算印刷 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本小册子的成本 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1(b)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中，我们绘制了这方程的图像。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该图像是一条直线。</a:t>
            </a:r>
            <a:endParaRPr lang="en-GB" i="1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                       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可视为一个模型，描述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印刷小册子数量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与 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所需成本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之间的关系。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F1E1959-42A0-46C5-8ECC-96EE3A43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42734"/>
              </p:ext>
            </p:extLst>
          </p:nvPr>
        </p:nvGraphicFramePr>
        <p:xfrm>
          <a:off x="6719569" y="1336638"/>
          <a:ext cx="2234975" cy="57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7058" imgH="203112" progId="Equation.DSMT4">
                  <p:embed/>
                </p:oleObj>
              </mc:Choice>
              <mc:Fallback>
                <p:oleObj r:id="rId2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569" y="1336638"/>
                        <a:ext cx="2234975" cy="572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05C65E-6F35-47CE-A044-FCE6740AB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59118"/>
              </p:ext>
            </p:extLst>
          </p:nvPr>
        </p:nvGraphicFramePr>
        <p:xfrm>
          <a:off x="1491916" y="4792831"/>
          <a:ext cx="2381106" cy="60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87058" imgH="203112" progId="Equation.DSMT4">
                  <p:embed/>
                </p:oleObj>
              </mc:Choice>
              <mc:Fallback>
                <p:oleObj r:id="rId4" imgW="787058" imgH="20311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F1E1959-42A0-46C5-8ECC-96EE3A4376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16" y="4792831"/>
                        <a:ext cx="2381106" cy="609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3282-2CD2-4460-AF2E-812C88DC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4934364"/>
          </a:xfrm>
        </p:spPr>
        <p:txBody>
          <a:bodyPr>
            <a:normAutofit lnSpcReduction="10000"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但在某些情况下，我们一开始并没有这个模型。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例如，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机器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所需的时间 </a:t>
            </a: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GB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以分钟为单位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记录在下表中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我们可运用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绘制图像和制定模型。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2E251-DD4C-452D-B180-DA6D5792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76548"/>
              </p:ext>
            </p:extLst>
          </p:nvPr>
        </p:nvGraphicFramePr>
        <p:xfrm>
          <a:off x="1588569" y="3429000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小册子数量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所需时间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40E5-F9C0-433A-91C2-21D45ADA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1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-2332548" y="-399229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42" y="2532072"/>
            <a:ext cx="2550695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步骤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6" name="Google Shape;1015;p52">
            <a:extLst>
              <a:ext uri="{FF2B5EF4-FFF2-40B4-BE49-F238E27FC236}">
                <a16:creationId xmlns:a16="http://schemas.microsoft.com/office/drawing/2014/main" id="{BD0FC8D9-6A3A-4EDD-8F70-2442D6B27E5B}"/>
              </a:ext>
            </a:extLst>
          </p:cNvPr>
          <p:cNvGrpSpPr/>
          <p:nvPr/>
        </p:nvGrpSpPr>
        <p:grpSpPr>
          <a:xfrm>
            <a:off x="7557327" y="5642070"/>
            <a:ext cx="4449029" cy="1231195"/>
            <a:chOff x="929285" y="5051507"/>
            <a:chExt cx="7315206" cy="1231195"/>
          </a:xfrm>
        </p:grpSpPr>
        <p:sp>
          <p:nvSpPr>
            <p:cNvPr id="17" name="Google Shape;1016;p52">
              <a:extLst>
                <a:ext uri="{FF2B5EF4-FFF2-40B4-BE49-F238E27FC236}">
                  <a16:creationId xmlns:a16="http://schemas.microsoft.com/office/drawing/2014/main" id="{00391189-6A1E-427D-8F43-91F5226138B4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7;p52">
              <a:extLst>
                <a:ext uri="{FF2B5EF4-FFF2-40B4-BE49-F238E27FC236}">
                  <a16:creationId xmlns:a16="http://schemas.microsoft.com/office/drawing/2014/main" id="{CCF99FD1-16D6-42FF-BD12-0864DFD3719A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8;p52">
              <a:extLst>
                <a:ext uri="{FF2B5EF4-FFF2-40B4-BE49-F238E27FC236}">
                  <a16:creationId xmlns:a16="http://schemas.microsoft.com/office/drawing/2014/main" id="{733EA3A2-C333-45CD-B7D4-E4D3BBE45EF6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9;p52">
              <a:extLst>
                <a:ext uri="{FF2B5EF4-FFF2-40B4-BE49-F238E27FC236}">
                  <a16:creationId xmlns:a16="http://schemas.microsoft.com/office/drawing/2014/main" id="{092AEF8C-154B-479B-AA72-7F91539A0C54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0;p52">
              <a:extLst>
                <a:ext uri="{FF2B5EF4-FFF2-40B4-BE49-F238E27FC236}">
                  <a16:creationId xmlns:a16="http://schemas.microsoft.com/office/drawing/2014/main" id="{46D450A9-7272-482D-97B4-2C9A2C4252F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1;p52">
              <a:extLst>
                <a:ext uri="{FF2B5EF4-FFF2-40B4-BE49-F238E27FC236}">
                  <a16:creationId xmlns:a16="http://schemas.microsoft.com/office/drawing/2014/main" id="{E753CFF3-C128-4E38-A07D-2FC3D08D78BE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018;p52">
            <a:extLst>
              <a:ext uri="{FF2B5EF4-FFF2-40B4-BE49-F238E27FC236}">
                <a16:creationId xmlns:a16="http://schemas.microsoft.com/office/drawing/2014/main" id="{578017D2-9B5A-410A-991C-8D88C9DDD92B}"/>
              </a:ext>
            </a:extLst>
          </p:cNvPr>
          <p:cNvSpPr/>
          <p:nvPr/>
        </p:nvSpPr>
        <p:spPr>
          <a:xfrm>
            <a:off x="8673381" y="6421578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5325;p108">
            <a:extLst>
              <a:ext uri="{FF2B5EF4-FFF2-40B4-BE49-F238E27FC236}">
                <a16:creationId xmlns:a16="http://schemas.microsoft.com/office/drawing/2014/main" id="{8892FF8F-8304-4095-B5B1-8D192EBEF8E9}"/>
              </a:ext>
            </a:extLst>
          </p:cNvPr>
          <p:cNvGrpSpPr/>
          <p:nvPr/>
        </p:nvGrpSpPr>
        <p:grpSpPr>
          <a:xfrm>
            <a:off x="8491837" y="3435266"/>
            <a:ext cx="3067975" cy="2217808"/>
            <a:chOff x="811828" y="1940353"/>
            <a:chExt cx="3067975" cy="2217808"/>
          </a:xfrm>
        </p:grpSpPr>
        <p:grpSp>
          <p:nvGrpSpPr>
            <p:cNvPr id="29" name="Google Shape;5326;p108">
              <a:extLst>
                <a:ext uri="{FF2B5EF4-FFF2-40B4-BE49-F238E27FC236}">
                  <a16:creationId xmlns:a16="http://schemas.microsoft.com/office/drawing/2014/main" id="{C0DB2AF1-3355-47FF-85ED-5F2D05D5A3BA}"/>
                </a:ext>
              </a:extLst>
            </p:cNvPr>
            <p:cNvGrpSpPr/>
            <p:nvPr/>
          </p:nvGrpSpPr>
          <p:grpSpPr>
            <a:xfrm>
              <a:off x="3858752" y="2711684"/>
              <a:ext cx="21051" cy="190794"/>
              <a:chOff x="6601682" y="2058532"/>
              <a:chExt cx="28474" cy="258109"/>
            </a:xfrm>
          </p:grpSpPr>
          <p:sp>
            <p:nvSpPr>
              <p:cNvPr id="45" name="Google Shape;5328;p108">
                <a:extLst>
                  <a:ext uri="{FF2B5EF4-FFF2-40B4-BE49-F238E27FC236}">
                    <a16:creationId xmlns:a16="http://schemas.microsoft.com/office/drawing/2014/main" id="{46F4DA15-763C-40C0-B26B-24C8AF8709F2}"/>
                  </a:ext>
                </a:extLst>
              </p:cNvPr>
              <p:cNvSpPr/>
              <p:nvPr/>
            </p:nvSpPr>
            <p:spPr>
              <a:xfrm>
                <a:off x="6601682" y="2058532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4"/>
                      <a:pt x="0" y="4"/>
                    </a:cubicBezTo>
                    <a:lnTo>
                      <a:pt x="0" y="4860"/>
                    </a:lnTo>
                    <a:cubicBezTo>
                      <a:pt x="4" y="4860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329;p108">
                <a:extLst>
                  <a:ext uri="{FF2B5EF4-FFF2-40B4-BE49-F238E27FC236}">
                    <a16:creationId xmlns:a16="http://schemas.microsoft.com/office/drawing/2014/main" id="{A727B4D6-1237-4D4C-99DA-B32630710950}"/>
                  </a:ext>
                </a:extLst>
              </p:cNvPr>
              <p:cNvSpPr/>
              <p:nvPr/>
            </p:nvSpPr>
            <p:spPr>
              <a:xfrm>
                <a:off x="6601682" y="2225264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2"/>
                      <a:pt x="0" y="2"/>
                    </a:cubicBezTo>
                    <a:lnTo>
                      <a:pt x="0" y="4861"/>
                    </a:lnTo>
                    <a:cubicBezTo>
                      <a:pt x="4" y="4861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333;p108">
              <a:extLst>
                <a:ext uri="{FF2B5EF4-FFF2-40B4-BE49-F238E27FC236}">
                  <a16:creationId xmlns:a16="http://schemas.microsoft.com/office/drawing/2014/main" id="{23DFE482-BAB7-4B3B-8C01-55724AC9AE96}"/>
                </a:ext>
              </a:extLst>
            </p:cNvPr>
            <p:cNvGrpSpPr/>
            <p:nvPr/>
          </p:nvGrpSpPr>
          <p:grpSpPr>
            <a:xfrm>
              <a:off x="811828" y="1940353"/>
              <a:ext cx="2649555" cy="2217808"/>
              <a:chOff x="811828" y="1797478"/>
              <a:chExt cx="2649555" cy="2217808"/>
            </a:xfrm>
          </p:grpSpPr>
          <p:sp>
            <p:nvSpPr>
              <p:cNvPr id="40" name="Google Shape;5334;p108">
                <a:extLst>
                  <a:ext uri="{FF2B5EF4-FFF2-40B4-BE49-F238E27FC236}">
                    <a16:creationId xmlns:a16="http://schemas.microsoft.com/office/drawing/2014/main" id="{3CFD2046-B1B3-46D7-B6F6-3ACDF6D8BE80}"/>
                  </a:ext>
                </a:extLst>
              </p:cNvPr>
              <p:cNvSpPr/>
              <p:nvPr/>
            </p:nvSpPr>
            <p:spPr>
              <a:xfrm>
                <a:off x="1861978" y="3415616"/>
                <a:ext cx="549255" cy="59967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20423" extrusionOk="0">
                    <a:moveTo>
                      <a:pt x="1849" y="1"/>
                    </a:moveTo>
                    <a:cubicBezTo>
                      <a:pt x="824" y="1"/>
                      <a:pt x="0" y="827"/>
                      <a:pt x="0" y="1850"/>
                    </a:cubicBezTo>
                    <a:lnTo>
                      <a:pt x="0" y="18574"/>
                    </a:lnTo>
                    <a:cubicBezTo>
                      <a:pt x="0" y="19599"/>
                      <a:pt x="824" y="20423"/>
                      <a:pt x="1849" y="20423"/>
                    </a:cubicBezTo>
                    <a:lnTo>
                      <a:pt x="16857" y="20423"/>
                    </a:lnTo>
                    <a:cubicBezTo>
                      <a:pt x="17882" y="20423"/>
                      <a:pt x="18706" y="19599"/>
                      <a:pt x="18706" y="18574"/>
                    </a:cubicBezTo>
                    <a:lnTo>
                      <a:pt x="18706" y="1850"/>
                    </a:lnTo>
                    <a:cubicBezTo>
                      <a:pt x="18706" y="827"/>
                      <a:pt x="17882" y="1"/>
                      <a:pt x="168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35;p108">
                <a:extLst>
                  <a:ext uri="{FF2B5EF4-FFF2-40B4-BE49-F238E27FC236}">
                    <a16:creationId xmlns:a16="http://schemas.microsoft.com/office/drawing/2014/main" id="{78F9BDC2-E8C2-42B6-9B22-1090C4AFD449}"/>
                  </a:ext>
                </a:extLst>
              </p:cNvPr>
              <p:cNvSpPr/>
              <p:nvPr/>
            </p:nvSpPr>
            <p:spPr>
              <a:xfrm>
                <a:off x="811828" y="1797478"/>
                <a:ext cx="2649555" cy="1857619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63265" extrusionOk="0">
                    <a:moveTo>
                      <a:pt x="86539" y="0"/>
                    </a:moveTo>
                    <a:lnTo>
                      <a:pt x="3697" y="0"/>
                    </a:lnTo>
                    <a:cubicBezTo>
                      <a:pt x="1656" y="2"/>
                      <a:pt x="1" y="1656"/>
                      <a:pt x="1" y="3698"/>
                    </a:cubicBezTo>
                    <a:lnTo>
                      <a:pt x="1" y="59569"/>
                    </a:lnTo>
                    <a:cubicBezTo>
                      <a:pt x="1" y="61610"/>
                      <a:pt x="1656" y="63265"/>
                      <a:pt x="3697" y="63265"/>
                    </a:cubicBezTo>
                    <a:lnTo>
                      <a:pt x="86539" y="63265"/>
                    </a:lnTo>
                    <a:cubicBezTo>
                      <a:pt x="88580" y="63265"/>
                      <a:pt x="90235" y="61610"/>
                      <a:pt x="90235" y="59569"/>
                    </a:cubicBezTo>
                    <a:lnTo>
                      <a:pt x="90235" y="3698"/>
                    </a:lnTo>
                    <a:cubicBezTo>
                      <a:pt x="90235" y="1656"/>
                      <a:pt x="88580" y="2"/>
                      <a:pt x="86539" y="0"/>
                    </a:cubicBezTo>
                    <a:close/>
                    <a:moveTo>
                      <a:pt x="85787" y="44586"/>
                    </a:moveTo>
                    <a:cubicBezTo>
                      <a:pt x="85787" y="46211"/>
                      <a:pt x="84393" y="47532"/>
                      <a:pt x="82668" y="47532"/>
                    </a:cubicBezTo>
                    <a:lnTo>
                      <a:pt x="7570" y="47532"/>
                    </a:lnTo>
                    <a:cubicBezTo>
                      <a:pt x="5845" y="47532"/>
                      <a:pt x="4449" y="46211"/>
                      <a:pt x="4449" y="44586"/>
                    </a:cubicBezTo>
                    <a:lnTo>
                      <a:pt x="4449" y="7220"/>
                    </a:lnTo>
                    <a:cubicBezTo>
                      <a:pt x="4449" y="5594"/>
                      <a:pt x="5845" y="4275"/>
                      <a:pt x="7570" y="4275"/>
                    </a:cubicBezTo>
                    <a:lnTo>
                      <a:pt x="82297" y="4275"/>
                    </a:lnTo>
                    <a:cubicBezTo>
                      <a:pt x="84024" y="4275"/>
                      <a:pt x="85787" y="5594"/>
                      <a:pt x="85787" y="7220"/>
                    </a:cubicBezTo>
                    <a:close/>
                  </a:path>
                </a:pathLst>
              </a:cu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36;p108">
                <a:extLst>
                  <a:ext uri="{FF2B5EF4-FFF2-40B4-BE49-F238E27FC236}">
                    <a16:creationId xmlns:a16="http://schemas.microsoft.com/office/drawing/2014/main" id="{EF90B26E-5E4D-4045-8A28-813AF927C3C4}"/>
                  </a:ext>
                </a:extLst>
              </p:cNvPr>
              <p:cNvSpPr/>
              <p:nvPr/>
            </p:nvSpPr>
            <p:spPr>
              <a:xfrm>
                <a:off x="811828" y="3306476"/>
                <a:ext cx="2649555" cy="348621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11873" extrusionOk="0">
                    <a:moveTo>
                      <a:pt x="90235" y="0"/>
                    </a:moveTo>
                    <a:lnTo>
                      <a:pt x="90235" y="8177"/>
                    </a:lnTo>
                    <a:cubicBezTo>
                      <a:pt x="90235" y="10218"/>
                      <a:pt x="88580" y="11873"/>
                      <a:pt x="86539" y="11873"/>
                    </a:cubicBezTo>
                    <a:lnTo>
                      <a:pt x="3697" y="11873"/>
                    </a:lnTo>
                    <a:cubicBezTo>
                      <a:pt x="1656" y="11873"/>
                      <a:pt x="1" y="10218"/>
                      <a:pt x="1" y="8177"/>
                    </a:cubicBezTo>
                    <a:lnTo>
                      <a:pt x="1" y="0"/>
                    </a:lnTo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337;p108">
                <a:extLst>
                  <a:ext uri="{FF2B5EF4-FFF2-40B4-BE49-F238E27FC236}">
                    <a16:creationId xmlns:a16="http://schemas.microsoft.com/office/drawing/2014/main" id="{60C237B0-255C-4303-BC98-17FC11F7074A}"/>
                  </a:ext>
                </a:extLst>
              </p:cNvPr>
              <p:cNvSpPr/>
              <p:nvPr/>
            </p:nvSpPr>
            <p:spPr>
              <a:xfrm>
                <a:off x="2029785" y="3391128"/>
                <a:ext cx="210059" cy="16281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545" extrusionOk="0">
                    <a:moveTo>
                      <a:pt x="3576" y="0"/>
                    </a:moveTo>
                    <a:cubicBezTo>
                      <a:pt x="0" y="0"/>
                      <a:pt x="0" y="5545"/>
                      <a:pt x="3576" y="5545"/>
                    </a:cubicBezTo>
                    <a:cubicBezTo>
                      <a:pt x="7154" y="5545"/>
                      <a:pt x="7154" y="0"/>
                      <a:pt x="3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0" name="图片 1202110009">
            <a:extLst>
              <a:ext uri="{FF2B5EF4-FFF2-40B4-BE49-F238E27FC236}">
                <a16:creationId xmlns:a16="http://schemas.microsoft.com/office/drawing/2014/main" id="{BD72CC7F-7593-4A0C-8333-30FEAA5509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18" y="3576482"/>
            <a:ext cx="2260809" cy="120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EF909-FEB8-40C8-897B-1B295352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步骤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输入数据至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，如下图所示。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绘制图像。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选取标题和数据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点击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插入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→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散布图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Canvas 2127243908">
            <a:extLst>
              <a:ext uri="{FF2B5EF4-FFF2-40B4-BE49-F238E27FC236}">
                <a16:creationId xmlns:a16="http://schemas.microsoft.com/office/drawing/2014/main" id="{2C39970E-723D-495B-9AD5-A6EE930F02A9}"/>
              </a:ext>
            </a:extLst>
          </p:cNvPr>
          <p:cNvGrpSpPr/>
          <p:nvPr/>
        </p:nvGrpSpPr>
        <p:grpSpPr>
          <a:xfrm>
            <a:off x="4957010" y="2486527"/>
            <a:ext cx="7064781" cy="3638982"/>
            <a:chOff x="0" y="0"/>
            <a:chExt cx="5274310" cy="2640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30A9EE-4043-47E8-87C5-D9BAE17B405C}"/>
                </a:ext>
              </a:extLst>
            </p:cNvPr>
            <p:cNvSpPr/>
            <p:nvPr/>
          </p:nvSpPr>
          <p:spPr>
            <a:xfrm>
              <a:off x="0" y="0"/>
              <a:ext cx="5274310" cy="264033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6" name="图片 1202110009">
              <a:extLst>
                <a:ext uri="{FF2B5EF4-FFF2-40B4-BE49-F238E27FC236}">
                  <a16:creationId xmlns:a16="http://schemas.microsoft.com/office/drawing/2014/main" id="{62189841-0248-4B8B-ABEA-30555C31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93" y="76631"/>
              <a:ext cx="4874260" cy="2536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09886A-4761-4F62-8166-57A49CCF15DE}"/>
                </a:ext>
              </a:extLst>
            </p:cNvPr>
            <p:cNvSpPr/>
            <p:nvPr/>
          </p:nvSpPr>
          <p:spPr>
            <a:xfrm>
              <a:off x="670391" y="58180"/>
              <a:ext cx="520053" cy="2446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A65E75-9C93-444A-B754-01349DED4FB1}"/>
                </a:ext>
              </a:extLst>
            </p:cNvPr>
            <p:cNvSpPr/>
            <p:nvPr/>
          </p:nvSpPr>
          <p:spPr>
            <a:xfrm>
              <a:off x="3651494" y="530400"/>
              <a:ext cx="395020" cy="2962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63EE5B-77CF-4533-87F9-497069F019BB}"/>
                </a:ext>
              </a:extLst>
            </p:cNvPr>
            <p:cNvCxnSpPr/>
            <p:nvPr/>
          </p:nvCxnSpPr>
          <p:spPr>
            <a:xfrm>
              <a:off x="1257205" y="238043"/>
              <a:ext cx="2328833" cy="3670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3F56D8-0FD1-4283-B9C8-EF5D5DB76F2E}"/>
                </a:ext>
              </a:extLst>
            </p:cNvPr>
            <p:cNvSpPr/>
            <p:nvPr/>
          </p:nvSpPr>
          <p:spPr>
            <a:xfrm>
              <a:off x="3666124" y="931750"/>
              <a:ext cx="474905" cy="3996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2FFF6-B395-4900-95CF-A3CCD458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步骤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选择 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图表项目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，如下图所示。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坐标轴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坐标轴标题：把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轴标题命名为“小册子数量”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坐标轴标题：把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轴标题命名为“所需时间（分钟）”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网格线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趋势线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Canvas 4">
            <a:extLst>
              <a:ext uri="{FF2B5EF4-FFF2-40B4-BE49-F238E27FC236}">
                <a16:creationId xmlns:a16="http://schemas.microsoft.com/office/drawing/2014/main" id="{F901E062-E90B-41BC-BD88-2D606CC700B9}"/>
              </a:ext>
            </a:extLst>
          </p:cNvPr>
          <p:cNvGrpSpPr/>
          <p:nvPr/>
        </p:nvGrpSpPr>
        <p:grpSpPr>
          <a:xfrm>
            <a:off x="5420184" y="3605843"/>
            <a:ext cx="6104707" cy="2968845"/>
            <a:chOff x="0" y="0"/>
            <a:chExt cx="5274310" cy="24212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BEF90F-8104-49A7-9832-9D421541AC8E}"/>
                </a:ext>
              </a:extLst>
            </p:cNvPr>
            <p:cNvSpPr/>
            <p:nvPr/>
          </p:nvSpPr>
          <p:spPr>
            <a:xfrm>
              <a:off x="0" y="0"/>
              <a:ext cx="5274310" cy="24212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3" name="图片 1130311593">
              <a:extLst>
                <a:ext uri="{FF2B5EF4-FFF2-40B4-BE49-F238E27FC236}">
                  <a16:creationId xmlns:a16="http://schemas.microsoft.com/office/drawing/2014/main" id="{343E8429-27A6-44C0-A3C1-7CD4E9E8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8" y="52778"/>
              <a:ext cx="5133340" cy="2206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F950-D82D-41A6-B747-6DFC8CAE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步骤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iv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在图表上显示公式。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点选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趋势线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更多选项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趋势线选项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选择 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线性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和 </a:t>
            </a:r>
            <a:r>
              <a:rPr lang="zh-CN" alt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显示公式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Canvas 5">
            <a:extLst>
              <a:ext uri="{FF2B5EF4-FFF2-40B4-BE49-F238E27FC236}">
                <a16:creationId xmlns:a16="http://schemas.microsoft.com/office/drawing/2014/main" id="{D5820D55-4B52-4CAD-AC20-88035C9ED2FC}"/>
              </a:ext>
            </a:extLst>
          </p:cNvPr>
          <p:cNvGrpSpPr/>
          <p:nvPr/>
        </p:nvGrpSpPr>
        <p:grpSpPr>
          <a:xfrm>
            <a:off x="5127224" y="2633980"/>
            <a:ext cx="5873568" cy="3766820"/>
            <a:chOff x="0" y="0"/>
            <a:chExt cx="5274310" cy="3418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22C795-B70B-41CD-A289-61AC60AF4771}"/>
                </a:ext>
              </a:extLst>
            </p:cNvPr>
            <p:cNvSpPr/>
            <p:nvPr/>
          </p:nvSpPr>
          <p:spPr>
            <a:xfrm>
              <a:off x="0" y="0"/>
              <a:ext cx="5274310" cy="341884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15" name="图片 720844675">
              <a:extLst>
                <a:ext uri="{FF2B5EF4-FFF2-40B4-BE49-F238E27FC236}">
                  <a16:creationId xmlns:a16="http://schemas.microsoft.com/office/drawing/2014/main" id="{492FBFA3-6493-4CE2-A197-48872D8C0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3" y="41275"/>
              <a:ext cx="4498274" cy="3377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AA9414-661B-49FC-97CD-1C5DC30F5774}"/>
                </a:ext>
              </a:extLst>
            </p:cNvPr>
            <p:cNvSpPr/>
            <p:nvPr/>
          </p:nvSpPr>
          <p:spPr>
            <a:xfrm>
              <a:off x="3666292" y="386592"/>
              <a:ext cx="850406" cy="4405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8C11A32-C0F4-4D08-8454-E52EF566C946}"/>
                </a:ext>
              </a:extLst>
            </p:cNvPr>
            <p:cNvCxnSpPr/>
            <p:nvPr/>
          </p:nvCxnSpPr>
          <p:spPr>
            <a:xfrm>
              <a:off x="1115063" y="2518753"/>
              <a:ext cx="281133" cy="265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D1CE84-8F7E-4C9E-AE79-B62C1A1C953C}"/>
                </a:ext>
              </a:extLst>
            </p:cNvPr>
            <p:cNvSpPr/>
            <p:nvPr/>
          </p:nvSpPr>
          <p:spPr>
            <a:xfrm>
              <a:off x="466602" y="2245057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66083C-0C90-49CC-84B4-A08D83F47430}"/>
                </a:ext>
              </a:extLst>
            </p:cNvPr>
            <p:cNvSpPr/>
            <p:nvPr/>
          </p:nvSpPr>
          <p:spPr>
            <a:xfrm>
              <a:off x="1333520" y="2767114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FCB0A1-139A-477C-91A5-E74080390C15}"/>
                </a:ext>
              </a:extLst>
            </p:cNvPr>
            <p:cNvSpPr/>
            <p:nvPr/>
          </p:nvSpPr>
          <p:spPr>
            <a:xfrm>
              <a:off x="3456884" y="1057702"/>
              <a:ext cx="850406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446FE1-FDFB-4552-8A3B-C415CA2A27BB}"/>
                </a:ext>
              </a:extLst>
            </p:cNvPr>
            <p:cNvSpPr/>
            <p:nvPr/>
          </p:nvSpPr>
          <p:spPr>
            <a:xfrm>
              <a:off x="3407837" y="3052508"/>
              <a:ext cx="726841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269B774-7617-4A7E-9B39-21769C4D9F1F}"/>
                </a:ext>
              </a:extLst>
            </p:cNvPr>
            <p:cNvCxnSpPr/>
            <p:nvPr/>
          </p:nvCxnSpPr>
          <p:spPr>
            <a:xfrm flipV="1">
              <a:off x="2149106" y="733425"/>
              <a:ext cx="1489444" cy="14459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0FD4-6DF5-4C07-8E16-953A918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步骤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修饰图像的设计。例如：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调整图像的大小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修改字体和字体大小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Canvas 8">
            <a:extLst>
              <a:ext uri="{FF2B5EF4-FFF2-40B4-BE49-F238E27FC236}">
                <a16:creationId xmlns:a16="http://schemas.microsoft.com/office/drawing/2014/main" id="{28B1B860-3CCE-4534-8B92-BB3C9C09B998}"/>
              </a:ext>
            </a:extLst>
          </p:cNvPr>
          <p:cNvGrpSpPr/>
          <p:nvPr/>
        </p:nvGrpSpPr>
        <p:grpSpPr>
          <a:xfrm>
            <a:off x="4982845" y="2589727"/>
            <a:ext cx="6743934" cy="3281681"/>
            <a:chOff x="0" y="0"/>
            <a:chExt cx="5274310" cy="26625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4A90C2-E9D0-4A7A-9236-0DCDB6788C50}"/>
                </a:ext>
              </a:extLst>
            </p:cNvPr>
            <p:cNvSpPr/>
            <p:nvPr/>
          </p:nvSpPr>
          <p:spPr>
            <a:xfrm>
              <a:off x="0" y="0"/>
              <a:ext cx="5274310" cy="26625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3" name="图片 428668342">
              <a:extLst>
                <a:ext uri="{FF2B5EF4-FFF2-40B4-BE49-F238E27FC236}">
                  <a16:creationId xmlns:a16="http://schemas.microsoft.com/office/drawing/2014/main" id="{B7383B2C-BF47-4584-8582-68E0EF43F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95" y="44827"/>
              <a:ext cx="4211955" cy="253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BF65-9120-4A51-8566-B948A76E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是一个模型，描述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印刷小册子数量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与 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所需时间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之间的关系。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</a:t>
            </a: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运用问题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估算印刷 </a:t>
            </a:r>
            <a:r>
              <a:rPr lang="en-US" altLang="zh-CN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小册子所需要的时间。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   代入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∴ 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本小册子所需的时间估计为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125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分钟。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963A29-17C9-4084-AA46-DC0BF19E0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37668"/>
              </p:ext>
            </p:extLst>
          </p:nvPr>
        </p:nvGraphicFramePr>
        <p:xfrm>
          <a:off x="2164988" y="4173859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8918" imgH="177723" progId="Equation.DSMT4">
                  <p:embed/>
                </p:oleObj>
              </mc:Choice>
              <mc:Fallback>
                <p:oleObj r:id="rId2" imgW="418918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988" y="4173859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8BB4FC-229E-44BA-A7A5-42AFD0634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31652"/>
              </p:ext>
            </p:extLst>
          </p:nvPr>
        </p:nvGraphicFramePr>
        <p:xfrm>
          <a:off x="2039519" y="4812716"/>
          <a:ext cx="2664000" cy="11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003" imgH="406224" progId="Equation.DSMT4">
                  <p:embed/>
                </p:oleObj>
              </mc:Choice>
              <mc:Fallback>
                <p:oleObj r:id="rId4" imgW="914003" imgH="40622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19" y="4812716"/>
                        <a:ext cx="2664000" cy="11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1D217-F93B-4E3B-A29C-67D116A9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1FCEF02-80AF-40B5-B878-4628FDC9E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08611"/>
              </p:ext>
            </p:extLst>
          </p:nvPr>
        </p:nvGraphicFramePr>
        <p:xfrm>
          <a:off x="1242906" y="1277613"/>
          <a:ext cx="2128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48975" imgH="203112" progId="Equation.DSMT4">
                  <p:embed/>
                </p:oleObj>
              </mc:Choice>
              <mc:Fallback>
                <p:oleObj r:id="rId6" imgW="748975" imgH="203112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906" y="1277613"/>
                        <a:ext cx="2128613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8F8A22D-21C3-4218-A203-7EDF01F39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35252"/>
              </p:ext>
            </p:extLst>
          </p:nvPr>
        </p:nvGraphicFramePr>
        <p:xfrm>
          <a:off x="4732061" y="4184825"/>
          <a:ext cx="2128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48975" imgH="203112" progId="Equation.DSMT4">
                  <p:embed/>
                </p:oleObj>
              </mc:Choice>
              <mc:Fallback>
                <p:oleObj r:id="rId8" imgW="748975" imgH="203112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1FCEF02-80AF-40B5-B878-4628FDC9E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061" y="4184825"/>
                        <a:ext cx="2128613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232" y="2778893"/>
            <a:ext cx="4225641" cy="1300213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背景资料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在现实世界中，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我们不一定能够找到一条通过所有数据点的直线。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我们仍然可以观察到一个整体的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趋势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。例如，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我们印刷的小册子</a:t>
            </a:r>
            <a:r>
              <a:rPr lang="zh-CN" altLang="en-US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，所需的时间就         。</a:t>
            </a:r>
            <a:endParaRPr lang="en-US" altLang="zh-CN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在这种情况下，我们需要找到一条</a:t>
            </a:r>
            <a:r>
              <a:rPr lang="zh-CN" altLang="en-US" kern="1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最佳拟合线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即一条使线与数据点之间的距离</a:t>
            </a:r>
            <a:r>
              <a:rPr lang="zh-CN" altLang="en-US" kern="1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最小化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的线。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MS Excel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可根据我们所输入的数据制定这最佳拟合线。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338D5-8DC4-487C-A998-5A536738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48E34-2197-4E6C-93BC-443F3D46B353}"/>
              </a:ext>
            </a:extLst>
          </p:cNvPr>
          <p:cNvSpPr/>
          <p:nvPr/>
        </p:nvSpPr>
        <p:spPr>
          <a:xfrm>
            <a:off x="4548957" y="3594192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008000"/>
                </a:solidFill>
                <a:effectLst/>
              </a:rPr>
              <a:t>越多</a:t>
            </a:r>
            <a:endParaRPr lang="en-US" sz="3200" b="1" cap="none" spc="0" dirty="0">
              <a:ln/>
              <a:solidFill>
                <a:srgbClr val="008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04D58-10E7-4BD1-BC41-A798315EE1B9}"/>
              </a:ext>
            </a:extLst>
          </p:cNvPr>
          <p:cNvSpPr/>
          <p:nvPr/>
        </p:nvSpPr>
        <p:spPr>
          <a:xfrm>
            <a:off x="8293022" y="3605462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FF0000"/>
                </a:solidFill>
                <a:effectLst/>
              </a:rPr>
              <a:t>越多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下表显示了机器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所需的时间（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）以分钟为单位。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BAC1-123C-4C02-AB00-ADD71F2B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50877"/>
              </p:ext>
            </p:extLst>
          </p:nvPr>
        </p:nvGraphicFramePr>
        <p:xfrm>
          <a:off x="1499257" y="2867527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小册子数量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所需时间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32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grpSp>
        <p:nvGrpSpPr>
          <p:cNvPr id="13" name="Google Shape;5295;p107">
            <a:extLst>
              <a:ext uri="{FF2B5EF4-FFF2-40B4-BE49-F238E27FC236}">
                <a16:creationId xmlns:a16="http://schemas.microsoft.com/office/drawing/2014/main" id="{9CDC29E5-04FD-46C9-9B62-848C937BF923}"/>
              </a:ext>
            </a:extLst>
          </p:cNvPr>
          <p:cNvGrpSpPr/>
          <p:nvPr/>
        </p:nvGrpSpPr>
        <p:grpSpPr>
          <a:xfrm>
            <a:off x="9703355" y="5388118"/>
            <a:ext cx="1670498" cy="1387115"/>
            <a:chOff x="7816612" y="3879939"/>
            <a:chExt cx="969754" cy="643767"/>
          </a:xfrm>
        </p:grpSpPr>
        <p:sp>
          <p:nvSpPr>
            <p:cNvPr id="14" name="Google Shape;5296;p107">
              <a:extLst>
                <a:ext uri="{FF2B5EF4-FFF2-40B4-BE49-F238E27FC236}">
                  <a16:creationId xmlns:a16="http://schemas.microsoft.com/office/drawing/2014/main" id="{4F205088-EF14-4BA5-8A3B-6EB0C74A4B3E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97;p107">
              <a:extLst>
                <a:ext uri="{FF2B5EF4-FFF2-40B4-BE49-F238E27FC236}">
                  <a16:creationId xmlns:a16="http://schemas.microsoft.com/office/drawing/2014/main" id="{E9B704A0-AA2F-4227-B9C0-AEB503BC2ACD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98;p107">
              <a:extLst>
                <a:ext uri="{FF2B5EF4-FFF2-40B4-BE49-F238E27FC236}">
                  <a16:creationId xmlns:a16="http://schemas.microsoft.com/office/drawing/2014/main" id="{C7CEC67F-2FBE-4C74-A2F9-AD24F0D6E3DE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9;p107">
              <a:extLst>
                <a:ext uri="{FF2B5EF4-FFF2-40B4-BE49-F238E27FC236}">
                  <a16:creationId xmlns:a16="http://schemas.microsoft.com/office/drawing/2014/main" id="{2C1D79ED-89D1-4FD2-B04D-20B902CEBBC0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00;p107">
              <a:extLst>
                <a:ext uri="{FF2B5EF4-FFF2-40B4-BE49-F238E27FC236}">
                  <a16:creationId xmlns:a16="http://schemas.microsoft.com/office/drawing/2014/main" id="{D71CA156-7017-4ADA-96F5-D616E2C6069E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01;p107">
              <a:extLst>
                <a:ext uri="{FF2B5EF4-FFF2-40B4-BE49-F238E27FC236}">
                  <a16:creationId xmlns:a16="http://schemas.microsoft.com/office/drawing/2014/main" id="{36D6349A-13E3-4F33-B0AE-F65F079AFF0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2;p107">
              <a:extLst>
                <a:ext uri="{FF2B5EF4-FFF2-40B4-BE49-F238E27FC236}">
                  <a16:creationId xmlns:a16="http://schemas.microsoft.com/office/drawing/2014/main" id="{8D26C533-1474-4218-BA74-4565716CF352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3;p107">
              <a:extLst>
                <a:ext uri="{FF2B5EF4-FFF2-40B4-BE49-F238E27FC236}">
                  <a16:creationId xmlns:a16="http://schemas.microsoft.com/office/drawing/2014/main" id="{2F43FC30-F821-46F4-A78E-3C1ABCDF3EFD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04;p107">
              <a:extLst>
                <a:ext uri="{FF2B5EF4-FFF2-40B4-BE49-F238E27FC236}">
                  <a16:creationId xmlns:a16="http://schemas.microsoft.com/office/drawing/2014/main" id="{9BEB5C8C-176C-4C7D-9468-8E8591C4001D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05;p107">
              <a:extLst>
                <a:ext uri="{FF2B5EF4-FFF2-40B4-BE49-F238E27FC236}">
                  <a16:creationId xmlns:a16="http://schemas.microsoft.com/office/drawing/2014/main" id="{2E025C70-9882-448A-9641-2BDA61DF65F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06;p107">
              <a:extLst>
                <a:ext uri="{FF2B5EF4-FFF2-40B4-BE49-F238E27FC236}">
                  <a16:creationId xmlns:a16="http://schemas.microsoft.com/office/drawing/2014/main" id="{472924EA-0172-43CC-A838-077FC14D663B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07;p107">
              <a:extLst>
                <a:ext uri="{FF2B5EF4-FFF2-40B4-BE49-F238E27FC236}">
                  <a16:creationId xmlns:a16="http://schemas.microsoft.com/office/drawing/2014/main" id="{0A79EA6C-C6F9-4DCD-88F8-60F3F93730AB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F0441-312F-4B56-B2F2-7B456A1C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下表显示了机器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所需的时间（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）以分钟为单位。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运用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MS Excel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，绘制图像并制定描述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印刷小册子</a:t>
            </a:r>
            <a:r>
              <a:rPr lang="zh-CN" altLang="en-US" kern="100" dirty="0"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数量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与所需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时间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关系的模型。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BAC1-123C-4C02-AB00-ADD71F2B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41271"/>
              </p:ext>
            </p:extLst>
          </p:nvPr>
        </p:nvGraphicFramePr>
        <p:xfrm>
          <a:off x="1499257" y="2753226"/>
          <a:ext cx="8109963" cy="13515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6518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091265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142620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129780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129780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675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小册子数量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675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所需时间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1FB4D4-155C-46ED-9928-84DF3D3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∴ 该模型是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10912"/>
              </p:ext>
            </p:extLst>
          </p:nvPr>
        </p:nvGraphicFramePr>
        <p:xfrm>
          <a:off x="3673643" y="6046355"/>
          <a:ext cx="2420064" cy="5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392" imgH="203112" progId="Equation.DSMT4">
                  <p:embed/>
                </p:oleObj>
              </mc:Choice>
              <mc:Fallback>
                <p:oleObj r:id="rId2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43" y="6046355"/>
                        <a:ext cx="2420064" cy="513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1FB4D4-155C-46ED-9928-84DF3D3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5208E8-8740-481D-A3A6-C24A7DF4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272" y="1669418"/>
            <a:ext cx="6543980" cy="40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</a:t>
            </a:r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绘制图像和制定模型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运用问题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中的模型，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估算印刷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本小册子所需的时间。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   代入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∴ 印刷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80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本小册子所需的时间估计为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127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分钟。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087470"/>
              </p:ext>
            </p:extLst>
          </p:nvPr>
        </p:nvGraphicFramePr>
        <p:xfrm>
          <a:off x="4650230" y="3031712"/>
          <a:ext cx="2715428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392" imgH="203112" progId="Equation.DSMT4">
                  <p:embed/>
                </p:oleObj>
              </mc:Choice>
              <mc:Fallback>
                <p:oleObj r:id="rId2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230" y="3031712"/>
                        <a:ext cx="2715428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8FC62C-BC77-4173-8433-C891ADB11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80499"/>
              </p:ext>
            </p:extLst>
          </p:nvPr>
        </p:nvGraphicFramePr>
        <p:xfrm>
          <a:off x="2100822" y="3031712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918" imgH="177723" progId="Equation.DSMT4">
                  <p:embed/>
                </p:oleObj>
              </mc:Choice>
              <mc:Fallback>
                <p:oleObj r:id="rId4" imgW="418918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963A29-17C9-4084-AA46-DC0BF19E0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22" y="3031712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EED93D-5792-44F4-8979-050EB35C5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45461"/>
              </p:ext>
            </p:extLst>
          </p:nvPr>
        </p:nvGraphicFramePr>
        <p:xfrm>
          <a:off x="2435999" y="3803426"/>
          <a:ext cx="3665708" cy="132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04421" imgH="406224" progId="Equation.DSMT4">
                  <p:embed/>
                </p:oleObj>
              </mc:Choice>
              <mc:Fallback>
                <p:oleObj r:id="rId6" imgW="1104421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99" y="3803426"/>
                        <a:ext cx="3665708" cy="1327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231ED5-A589-42F5-BDED-C06A6386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中的模型有什么假设和局限性？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假设：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线性关系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没有其他因素影响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过度简化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依赖少量数据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设定物业的标价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工作纸</a:t>
            </a:r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6353806" y="2061411"/>
            <a:ext cx="333449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活动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888" y="4248471"/>
            <a:ext cx="5687188" cy="143437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</a:t>
            </a:r>
            <a:endParaRPr lang="en-US" altLang="zh-CN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和相应的楼面面积来制定模型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550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0619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如果我们在香港拥有一套物业，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在设定该物业的标价时，我们需要什么资料？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大小和格局：楼面面积、房间数目、浴室数目和厨房数目。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楼宇状况：新建、已翻新或需要翻新。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物业类型：私人屋苑、公共房屋或村屋。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设施：游泳池、健身室和停车场。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bg1"/>
                </a:solidFill>
              </a:rPr>
              <a:t>位置：靠近交通、学校和购物中心的程度。</a:t>
            </a: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背景资料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4" y="1331494"/>
            <a:ext cx="8696318" cy="540619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你是否曾经想过，为什么看起来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相似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的两栋房子会有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截然不同的价格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欢迎来到房地产定价活动！我们将探讨如何使用数学建模为一处房产设定标价。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房地产定价不仅基于</a:t>
            </a:r>
            <a:r>
              <a:rPr lang="zh-CN" altLang="en-US" sz="2800" dirty="0">
                <a:solidFill>
                  <a:srgbClr val="0099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地理位置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，还受许多因素的影响，例如</a:t>
            </a:r>
            <a:r>
              <a:rPr lang="zh-CN" altLang="en-US" sz="2800" dirty="0">
                <a:solidFill>
                  <a:srgbClr val="0099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建筑面积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CN" altLang="en-US" sz="2800" dirty="0">
                <a:solidFill>
                  <a:srgbClr val="0099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下图显示了一些物业的实际标价</a:t>
            </a:r>
            <a:b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和它们相应的楼面面积。</a:t>
            </a:r>
            <a:endParaRPr lang="en-US" altLang="zh-CN" sz="2800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D7ACC-5D99-4428-A10E-C9DE74B78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546" y="2254813"/>
            <a:ext cx="6225508" cy="41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一般而言，楼面面积与物业的标价之间有什么关系？</a:t>
            </a:r>
            <a:endParaRPr lang="en-US" altLang="zh-CN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800" dirty="0"/>
              <a:t>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楼面面积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越大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，物业的标价就       。</a:t>
            </a:r>
            <a:endParaRPr lang="en-US" altLang="zh-CN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86B2D-45D6-4639-A8DB-07CC9557CA51}"/>
              </a:ext>
            </a:extLst>
          </p:cNvPr>
          <p:cNvSpPr/>
          <p:nvPr/>
        </p:nvSpPr>
        <p:spPr>
          <a:xfrm>
            <a:off x="5853322" y="179743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>
                <a:ln/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越高</a:t>
            </a:r>
            <a:endParaRPr lang="en-US" sz="2800" b="1" cap="none" spc="0" dirty="0">
              <a:ln/>
              <a:solidFill>
                <a:srgbClr val="008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2401CF-3A38-46BF-8B1B-284739CA4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546" y="2254813"/>
            <a:ext cx="6225508" cy="41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116858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把数据输入到</a:t>
            </a: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b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2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为简单起见，可以按下图右侧所示的格式输入。</a:t>
            </a:r>
            <a:endParaRPr lang="en-US" altLang="zh-CN" sz="2800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CB1DE-5FF6-41E5-8CDA-27E3C1BD5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546" y="2254813"/>
            <a:ext cx="6225508" cy="41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绘制图表并制定描述楼面面积（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与物业标价（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）之间关系的模型（模型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243197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该模型是 </a:t>
            </a:r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CA3E6B-07E6-4E88-B03B-A6B1BCDB6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288" y="5686173"/>
          <a:ext cx="3392087" cy="5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8CA3E6B-07E6-4E88-B03B-A6B1BCDB6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288" y="5686173"/>
                        <a:ext cx="3392087" cy="50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4">
            <a:extLst>
              <a:ext uri="{FF2B5EF4-FFF2-40B4-BE49-F238E27FC236}">
                <a16:creationId xmlns:a16="http://schemas.microsoft.com/office/drawing/2014/main" id="{005D2967-3BCD-43DF-876D-FC61C3D3033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5" y="1797286"/>
            <a:ext cx="5709720" cy="372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8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假设一套物业的楼面面积为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420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平方呎。 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运用问题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建议该物业的标价，准确至三位有效数字。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9436" y="3328817"/>
          <a:ext cx="3311493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436" y="3328817"/>
                        <a:ext cx="3311493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70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把                  代入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∴ 该物业的标价可定为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$5,510,000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3665" y="2478583"/>
          <a:ext cx="3311493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665" y="2478583"/>
                        <a:ext cx="3311493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>
            <a:extLst>
              <a:ext uri="{FF2B5EF4-FFF2-40B4-BE49-F238E27FC236}">
                <a16:creationId xmlns:a16="http://schemas.microsoft.com/office/drawing/2014/main" id="{EB07D078-5400-4B16-8D72-AF283C75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5CDF98B-0B8F-4E37-A924-8A5EB6BDC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8814" y="2473343"/>
          <a:ext cx="1411742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07780" imgH="177723" progId="Equation.DSMT4">
                  <p:embed/>
                </p:oleObj>
              </mc:Choice>
              <mc:Fallback>
                <p:oleObj r:id="rId7" imgW="507780" imgH="177723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5CDF98B-0B8F-4E37-A924-8A5EB6BDC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814" y="2473343"/>
                        <a:ext cx="1411742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">
            <a:extLst>
              <a:ext uri="{FF2B5EF4-FFF2-40B4-BE49-F238E27FC236}">
                <a16:creationId xmlns:a16="http://schemas.microsoft.com/office/drawing/2014/main" id="{99D2F95D-03F2-4996-8398-4FA1EDF9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7C231DA-78AE-480C-82D0-5A6294BAF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058" y="3350859"/>
          <a:ext cx="4553272" cy="11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86811" imgH="406224" progId="Equation.DSMT4">
                  <p:embed/>
                </p:oleObj>
              </mc:Choice>
              <mc:Fallback>
                <p:oleObj r:id="rId9" imgW="1586811" imgH="406224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7C231DA-78AE-480C-82D0-5A6294BAF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58" y="3350859"/>
                        <a:ext cx="4553272" cy="113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下图显示该物业在现实中的标价。 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实际标价与问题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中的建模结果是否不同？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有什么可能的原因？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824494"/>
            <a:ext cx="2613493" cy="334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41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绝对误差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百分误差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824494"/>
            <a:ext cx="2613493" cy="3343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A295F52-CF6D-41AD-A21D-F4FB78A2F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671" y="2549249"/>
          <a:ext cx="3294346" cy="99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47800" imgH="431800" progId="Equation.DSMT4">
                  <p:embed/>
                </p:oleObj>
              </mc:Choice>
              <mc:Fallback>
                <p:oleObj r:id="rId7" imgW="14478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A295F52-CF6D-41AD-A21D-F4FB78A2F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1" y="2549249"/>
                        <a:ext cx="3294346" cy="99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DFA5B86F-B422-4ECA-A75E-288A6CF1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473666-93FF-43C8-A935-40D83FF07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62" y="4857622"/>
          <a:ext cx="2867366" cy="137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70000" imgH="609600" progId="Equation.DSMT4">
                  <p:embed/>
                </p:oleObj>
              </mc:Choice>
              <mc:Fallback>
                <p:oleObj r:id="rId9" imgW="1270000" imgH="609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4473666-93FF-43C8-A935-40D83FF07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62" y="4857622"/>
                        <a:ext cx="2867366" cy="1379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9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运用物业标价的数据和相应的楼面面积来制定模型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我们建议的标价比实际标价低约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5%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业主可能认为有其他因素，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景观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物业的装修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，使其价值提高。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背景资料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4" y="1331494"/>
            <a:ext cx="8696318" cy="540619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想象一下你是一名房地产经纪，正在尝试为一处房产确定最佳价格。你有很多数据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不同房产的标价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以及它们对应的</a:t>
            </a:r>
            <a:r>
              <a:rPr lang="zh-CN" altLang="en-US" sz="2800" dirty="0">
                <a:solidFill>
                  <a:srgbClr val="0099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建筑面积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CN" altLang="en-US" sz="2800" dirty="0">
                <a:solidFill>
                  <a:srgbClr val="0099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。你的任务是运用这些数据来建立模型，以预测</a:t>
            </a:r>
            <a:r>
              <a:rPr lang="zh-CN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房产的价格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通过分析不同因素如何影响价格，你可以创建有用的</a:t>
            </a:r>
            <a:r>
              <a:rPr lang="zh-CN" altLang="en-US" sz="28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数学模型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。这项活动将使你具备做出明智和策略性定价的决策能力。准备好成为精明的房地产专家吧！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04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有什么假设和局限性？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假设：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线性关系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没有其他因素影响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过度简化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依赖少量数据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99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设定物业的标价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工作纸</a:t>
            </a:r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8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6353806" y="2061411"/>
            <a:ext cx="333449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活动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888" y="4248471"/>
            <a:ext cx="5687188" cy="143437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</a:t>
            </a:r>
            <a:endParaRPr lang="en-US" altLang="zh-CN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和它们相应的楼龄来制定模型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073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1397040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让我们考虑楼龄。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下图显示了每栋建筑物的竣工年份。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44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CE52C-CA9B-4B6A-9D14-B9407E118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483" y="2336698"/>
            <a:ext cx="6206657" cy="40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8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13970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	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一般而言，楼龄与物业的标价之间有什么关系？</a:t>
            </a:r>
            <a:endParaRPr lang="en-US" altLang="zh-CN" sz="35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</a:t>
            </a:r>
            <a:r>
              <a:rPr lang="zh-CN" altLang="en-US" sz="3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越高</a:t>
            </a:r>
            <a:r>
              <a:rPr lang="zh-CN" altLang="en-US" sz="35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，物业的标价就       。</a:t>
            </a:r>
            <a:endParaRPr lang="en-US" altLang="zh-CN" sz="35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45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69D32-A347-4003-BA56-922B7DCA1BDE}"/>
              </a:ext>
            </a:extLst>
          </p:cNvPr>
          <p:cNvSpPr/>
          <p:nvPr/>
        </p:nvSpPr>
        <p:spPr>
          <a:xfrm>
            <a:off x="5442666" y="1669099"/>
            <a:ext cx="9541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000" b="1" cap="none" spc="0" dirty="0">
                <a:ln/>
                <a:solidFill>
                  <a:srgbClr val="008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越低</a:t>
            </a:r>
            <a:endParaRPr lang="en-US" sz="3000" b="1" cap="none" spc="0" dirty="0">
              <a:ln/>
              <a:solidFill>
                <a:srgbClr val="008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429204A-6B27-40C8-AF67-AB6F77907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483" y="2336698"/>
            <a:ext cx="6206657" cy="40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786548" cy="1397040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把数据输入到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可以按下图右侧所示的公式来计算建筑物的年龄。</a:t>
            </a:r>
            <a:endParaRPr lang="en-US" altLang="zh-CN" sz="3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46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14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來源：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F4DC5A7-0450-4E9B-826B-81307057E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483" y="2336698"/>
            <a:ext cx="6206657" cy="40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1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绘制图表并制定描述楼龄（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与物业标价（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）之间关系的模型（模型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4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9511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∴该模型是 </a:t>
            </a:r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DBAB61-F01B-4DFD-88EC-B53F96156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59387"/>
              </p:ext>
            </p:extLst>
          </p:nvPr>
        </p:nvGraphicFramePr>
        <p:xfrm>
          <a:off x="3521261" y="5921368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09088" imgH="203112" progId="Equation.DSMT4">
                  <p:embed/>
                </p:oleObj>
              </mc:Choice>
              <mc:Fallback>
                <p:oleObj r:id="rId5" imgW="1409088" imgH="20311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DBAB61-F01B-4DFD-88EC-B53F96156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261" y="5921368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5">
            <a:extLst>
              <a:ext uri="{FF2B5EF4-FFF2-40B4-BE49-F238E27FC236}">
                <a16:creationId xmlns:a16="http://schemas.microsoft.com/office/drawing/2014/main" id="{034D8BD5-AF29-49D2-ABDA-0072352210B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7" y="1791391"/>
            <a:ext cx="6561221" cy="389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7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对于下图所示的物业，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其建筑物的竣工年份为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1985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年。 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利用问题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中的模型 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建议该物业的标价，</a:t>
            </a:r>
            <a:b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准确至三位有效数字。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</a:t>
            </a:r>
            <a:r>
              <a:rPr lang="en-US" altLang="zh-CN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CN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AA9310-A53B-438F-BE36-615A43BDE56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3" y="2824494"/>
            <a:ext cx="2277979" cy="3343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092415D-6B58-4C08-9E7A-ED4E1C446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1917" y="4889123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09088" imgH="203112" progId="Equation.DSMT4">
                  <p:embed/>
                </p:oleObj>
              </mc:Choice>
              <mc:Fallback>
                <p:oleObj r:id="rId7" imgW="1409088" imgH="203112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092415D-6B58-4C08-9E7A-ED4E1C446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17" y="4889123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04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r>
              <a:rPr lang="zh-CN" altLang="en-US" sz="8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设定物业的标价</a:t>
            </a:r>
            <a:endParaRPr lang="en-US" sz="8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5099796" y="3822428"/>
            <a:ext cx="1992407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工作纸</a:t>
            </a:r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3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243196"/>
          </a:xfrm>
        </p:spPr>
        <p:txBody>
          <a:bodyPr>
            <a:no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            代入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该物业的标价可定为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$4,710,000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97C66C-7F6D-4B1D-B1A4-4C070B25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BAD141-0CA8-4891-8AC7-A5DEA3F0D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4585" y="2817897"/>
          <a:ext cx="21113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88614" imgH="406224" progId="Equation.DSMT4">
                  <p:embed/>
                </p:oleObj>
              </mc:Choice>
              <mc:Fallback>
                <p:oleObj r:id="rId5" imgW="888614" imgH="40622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BAD141-0CA8-4891-8AC7-A5DEA3F0D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585" y="2817897"/>
                        <a:ext cx="2111375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0CE54712-A025-4F63-9B02-A28EA363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2E9406-17C4-48BD-956D-F6421AF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759" y="3991977"/>
          <a:ext cx="1065025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18918" imgH="177723" progId="Equation.DSMT4">
                  <p:embed/>
                </p:oleObj>
              </mc:Choice>
              <mc:Fallback>
                <p:oleObj r:id="rId7" imgW="418918" imgH="177723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2E9406-17C4-48BD-956D-F6421AF3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759" y="3991977"/>
                        <a:ext cx="1065025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3E5F2342-E28F-4D07-93A3-F438EA5C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67BDC78-8EE7-49D7-9D02-579FB19BE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850" y="3982789"/>
          <a:ext cx="3241179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409088" imgH="203112" progId="Equation.DSMT4">
                  <p:embed/>
                </p:oleObj>
              </mc:Choice>
              <mc:Fallback>
                <p:oleObj r:id="rId9" imgW="1409088" imgH="203112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67BDC78-8EE7-49D7-9D02-579FB19BE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850" y="3982789"/>
                        <a:ext cx="3241179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860BB593-EDCA-480D-87A4-A921AD2AC198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3" y="2824494"/>
            <a:ext cx="2277979" cy="334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B7D1129D-A540-44C0-A592-F23949C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80C6637-F35C-43CF-9F68-11A1A19BF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0112" y="4594306"/>
          <a:ext cx="3955888" cy="98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86811" imgH="406224" progId="Equation.DSMT4">
                  <p:embed/>
                </p:oleObj>
              </mc:Choice>
              <mc:Fallback>
                <p:oleObj r:id="rId13" imgW="1586811" imgH="406224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80C6637-F35C-43CF-9F68-11A1A19BF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112" y="4594306"/>
                        <a:ext cx="3955888" cy="98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比较模型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（活动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中的问题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（上面的问题）建议的标价，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哪一个更接近物业的实际标价？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我们可以如何解释这个情况？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9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运用物业标价的数据和相应的楼龄来制定模型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358064"/>
          </a:xfrm>
        </p:spPr>
        <p:txBody>
          <a:bodyPr>
            <a:normAutofit lnSpcReduction="10000"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答案：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对于模型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，标价相差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$290,000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但对于模型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，标价相差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$1,090,000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在这种情况下，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的建议标价比模型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的建议标价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更接近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实际的标价。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因此，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与楼面面积相比，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可能对物业的标价影响</a:t>
            </a:r>
            <a:r>
              <a:rPr lang="zh-CN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较小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b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91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假设和局限性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问题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中的模型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有什么假设和局限性？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假设：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线性关系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没有其他因素影响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局限性：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过度简化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依赖少量数据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225613" y="2339355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225613" y="3034804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225613" y="4678056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225613" y="5373505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5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608" y="2606039"/>
            <a:ext cx="2593135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总结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55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6DDC6-C602-47ED-8C4C-ACB86714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6D6C9F-9118-4D3E-8B3B-CEC045E4D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EDB65-E2AE-4164-8C16-D3AB88B2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CC8DD3-0AE1-4C1F-9F98-8C672E2C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240663-757E-454C-8840-311E45667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36B75D-08C9-4F53-ACCD-579E0E641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5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总结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9289487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在活动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和活动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我们根据一些真实数据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运用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MS Excel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来制定</a:t>
            </a:r>
            <a:r>
              <a:rPr lang="zh-CN" altLang="en-US" sz="3000" dirty="0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最佳拟合线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这些直线有助表达在图表中不同数据点的关系。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然而，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和活动 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 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均只考虑了</a:t>
            </a:r>
            <a:r>
              <a:rPr lang="zh-CN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一个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因素（楼面面积</a:t>
            </a:r>
            <a:r>
              <a:rPr lang="en-US" altLang="zh-CN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;</a:t>
            </a:r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楼龄）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来制定模型。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15414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总结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1604695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要建立涉及两个或多个因素的模型，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我们可考虑使用免费的线上统计应用程序，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例如：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https://stats.blue/Stats_Suite/multiple_linear_regression_calculator.html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https://www.socscistatistics.com/tests/multipleregression/default.aspx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A85E98-B19D-4460-B9DF-F5D593D6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4334307"/>
            <a:ext cx="6525045" cy="240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940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DCE4D64-75BE-4347-8A55-160443AE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188BE7-83F1-456C-A848-9044A320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总结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654119" cy="5358062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值得注意的是，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我们上述活动的数据很少。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另外，影响房地产标价的因素有很多。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因此，我们必须收集更多的数据，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并考虑更多的因素来持续完善我们的模型。</a:t>
            </a:r>
            <a:endParaRPr lang="en-US" altLang="zh-CN" sz="3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4353;p136">
            <a:extLst>
              <a:ext uri="{FF2B5EF4-FFF2-40B4-BE49-F238E27FC236}">
                <a16:creationId xmlns:a16="http://schemas.microsoft.com/office/drawing/2014/main" id="{21E2E2A9-BDD1-4742-BAFF-61D095468CCF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23" name="Google Shape;14354;p136">
              <a:extLst>
                <a:ext uri="{FF2B5EF4-FFF2-40B4-BE49-F238E27FC236}">
                  <a16:creationId xmlns:a16="http://schemas.microsoft.com/office/drawing/2014/main" id="{7F2D4077-D323-453B-8CC4-AF7CCA763104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55;p136">
              <a:extLst>
                <a:ext uri="{FF2B5EF4-FFF2-40B4-BE49-F238E27FC236}">
                  <a16:creationId xmlns:a16="http://schemas.microsoft.com/office/drawing/2014/main" id="{6B9772F7-9342-46D7-876A-7D439D9138D8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56;p136">
              <a:extLst>
                <a:ext uri="{FF2B5EF4-FFF2-40B4-BE49-F238E27FC236}">
                  <a16:creationId xmlns:a16="http://schemas.microsoft.com/office/drawing/2014/main" id="{6C7BCDD9-68BA-4B05-B261-25BC47007A07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7;p136">
              <a:extLst>
                <a:ext uri="{FF2B5EF4-FFF2-40B4-BE49-F238E27FC236}">
                  <a16:creationId xmlns:a16="http://schemas.microsoft.com/office/drawing/2014/main" id="{2B32D0BF-833E-4A68-9169-7BF2F17AD5C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58;p136">
              <a:extLst>
                <a:ext uri="{FF2B5EF4-FFF2-40B4-BE49-F238E27FC236}">
                  <a16:creationId xmlns:a16="http://schemas.microsoft.com/office/drawing/2014/main" id="{262B4F8F-E55F-4B83-B057-85CA13C492F1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59;p136">
              <a:extLst>
                <a:ext uri="{FF2B5EF4-FFF2-40B4-BE49-F238E27FC236}">
                  <a16:creationId xmlns:a16="http://schemas.microsoft.com/office/drawing/2014/main" id="{A4489FFD-38C3-4A6E-8EF0-6124AA494BE0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60;p136">
              <a:extLst>
                <a:ext uri="{FF2B5EF4-FFF2-40B4-BE49-F238E27FC236}">
                  <a16:creationId xmlns:a16="http://schemas.microsoft.com/office/drawing/2014/main" id="{9C103EC5-023A-42CC-944B-2242D1C97515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361;p136">
              <a:extLst>
                <a:ext uri="{FF2B5EF4-FFF2-40B4-BE49-F238E27FC236}">
                  <a16:creationId xmlns:a16="http://schemas.microsoft.com/office/drawing/2014/main" id="{D3518514-BE1E-4FC8-8F49-4E4C49842DA5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362;p136">
              <a:extLst>
                <a:ext uri="{FF2B5EF4-FFF2-40B4-BE49-F238E27FC236}">
                  <a16:creationId xmlns:a16="http://schemas.microsoft.com/office/drawing/2014/main" id="{6CB428B5-373D-4A70-9363-85E0A29018C5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25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4807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220" y="2134885"/>
            <a:ext cx="4824583" cy="1645920"/>
          </a:xfrm>
        </p:spPr>
        <p:txBody>
          <a:bodyPr/>
          <a:lstStyle/>
          <a:p>
            <a:r>
              <a:rPr lang="zh-CN" altLang="en-US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活动</a:t>
            </a:r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1A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863" y="4796589"/>
            <a:ext cx="2708850" cy="895785"/>
          </a:xfrm>
        </p:spPr>
        <p:txBody>
          <a:bodyPr/>
          <a:lstStyle/>
          <a:p>
            <a:r>
              <a:rPr lang="zh-CN" altLang="en-US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回顾先备知识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36" name="Google Shape;1015;p52">
            <a:extLst>
              <a:ext uri="{FF2B5EF4-FFF2-40B4-BE49-F238E27FC236}">
                <a16:creationId xmlns:a16="http://schemas.microsoft.com/office/drawing/2014/main" id="{3792DD51-D2D5-4810-B471-27ED7E35CC34}"/>
              </a:ext>
            </a:extLst>
          </p:cNvPr>
          <p:cNvGrpSpPr/>
          <p:nvPr/>
        </p:nvGrpSpPr>
        <p:grpSpPr>
          <a:xfrm>
            <a:off x="358508" y="5509347"/>
            <a:ext cx="4449029" cy="1231195"/>
            <a:chOff x="929285" y="5051507"/>
            <a:chExt cx="7315206" cy="1231195"/>
          </a:xfrm>
        </p:grpSpPr>
        <p:sp>
          <p:nvSpPr>
            <p:cNvPr id="37" name="Google Shape;1016;p52">
              <a:extLst>
                <a:ext uri="{FF2B5EF4-FFF2-40B4-BE49-F238E27FC236}">
                  <a16:creationId xmlns:a16="http://schemas.microsoft.com/office/drawing/2014/main" id="{5741D295-6485-4DA6-AB73-C58C2C2FDCF9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17;p52">
              <a:extLst>
                <a:ext uri="{FF2B5EF4-FFF2-40B4-BE49-F238E27FC236}">
                  <a16:creationId xmlns:a16="http://schemas.microsoft.com/office/drawing/2014/main" id="{7F81ED48-3DE6-4E3B-90D2-EFCD4BB63590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8;p52">
              <a:extLst>
                <a:ext uri="{FF2B5EF4-FFF2-40B4-BE49-F238E27FC236}">
                  <a16:creationId xmlns:a16="http://schemas.microsoft.com/office/drawing/2014/main" id="{55D03D17-C63C-4685-9452-2FAEAD982C7B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9;p52">
              <a:extLst>
                <a:ext uri="{FF2B5EF4-FFF2-40B4-BE49-F238E27FC236}">
                  <a16:creationId xmlns:a16="http://schemas.microsoft.com/office/drawing/2014/main" id="{9EE6B1E9-62FB-4FDE-B0FC-DDC44A49E63C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0;p52">
              <a:extLst>
                <a:ext uri="{FF2B5EF4-FFF2-40B4-BE49-F238E27FC236}">
                  <a16:creationId xmlns:a16="http://schemas.microsoft.com/office/drawing/2014/main" id="{0D87B52C-CE2A-40C9-A9E0-B8046836CF54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1;p52">
              <a:extLst>
                <a:ext uri="{FF2B5EF4-FFF2-40B4-BE49-F238E27FC236}">
                  <a16:creationId xmlns:a16="http://schemas.microsoft.com/office/drawing/2014/main" id="{BCA7ED35-2E75-4D27-A421-202111A6018A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018;p52">
            <a:extLst>
              <a:ext uri="{FF2B5EF4-FFF2-40B4-BE49-F238E27FC236}">
                <a16:creationId xmlns:a16="http://schemas.microsoft.com/office/drawing/2014/main" id="{1A8ECEA2-8668-49E2-863E-CB86CC8933F7}"/>
              </a:ext>
            </a:extLst>
          </p:cNvPr>
          <p:cNvSpPr/>
          <p:nvPr/>
        </p:nvSpPr>
        <p:spPr>
          <a:xfrm>
            <a:off x="1474562" y="6288855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5295;p107">
            <a:extLst>
              <a:ext uri="{FF2B5EF4-FFF2-40B4-BE49-F238E27FC236}">
                <a16:creationId xmlns:a16="http://schemas.microsoft.com/office/drawing/2014/main" id="{B91885A5-2F1C-4EA3-8169-EE85FBBEEE75}"/>
              </a:ext>
            </a:extLst>
          </p:cNvPr>
          <p:cNvGrpSpPr/>
          <p:nvPr/>
        </p:nvGrpSpPr>
        <p:grpSpPr>
          <a:xfrm>
            <a:off x="1883208" y="4103031"/>
            <a:ext cx="1670498" cy="1387115"/>
            <a:chOff x="7816612" y="3879939"/>
            <a:chExt cx="969754" cy="643767"/>
          </a:xfrm>
        </p:grpSpPr>
        <p:sp>
          <p:nvSpPr>
            <p:cNvPr id="76" name="Google Shape;5296;p107">
              <a:extLst>
                <a:ext uri="{FF2B5EF4-FFF2-40B4-BE49-F238E27FC236}">
                  <a16:creationId xmlns:a16="http://schemas.microsoft.com/office/drawing/2014/main" id="{A281EB46-5372-4682-88DA-D5A1F74D57E7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7;p107">
              <a:extLst>
                <a:ext uri="{FF2B5EF4-FFF2-40B4-BE49-F238E27FC236}">
                  <a16:creationId xmlns:a16="http://schemas.microsoft.com/office/drawing/2014/main" id="{8AF022A5-BB27-4780-8B09-A955CB577774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8;p107">
              <a:extLst>
                <a:ext uri="{FF2B5EF4-FFF2-40B4-BE49-F238E27FC236}">
                  <a16:creationId xmlns:a16="http://schemas.microsoft.com/office/drawing/2014/main" id="{6A656005-C315-46F7-A279-FC4958E97C04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9;p107">
              <a:extLst>
                <a:ext uri="{FF2B5EF4-FFF2-40B4-BE49-F238E27FC236}">
                  <a16:creationId xmlns:a16="http://schemas.microsoft.com/office/drawing/2014/main" id="{7F79B788-CC43-425C-BD97-C851352BCBBE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00;p107">
              <a:extLst>
                <a:ext uri="{FF2B5EF4-FFF2-40B4-BE49-F238E27FC236}">
                  <a16:creationId xmlns:a16="http://schemas.microsoft.com/office/drawing/2014/main" id="{4ACB36EC-07D9-4A7E-A85B-C99EB446357D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01;p107">
              <a:extLst>
                <a:ext uri="{FF2B5EF4-FFF2-40B4-BE49-F238E27FC236}">
                  <a16:creationId xmlns:a16="http://schemas.microsoft.com/office/drawing/2014/main" id="{19E083D7-62E1-4912-98AD-2383C069916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02;p107">
              <a:extLst>
                <a:ext uri="{FF2B5EF4-FFF2-40B4-BE49-F238E27FC236}">
                  <a16:creationId xmlns:a16="http://schemas.microsoft.com/office/drawing/2014/main" id="{2253F83C-537C-4FC6-8504-85D447C4F863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3;p107">
              <a:extLst>
                <a:ext uri="{FF2B5EF4-FFF2-40B4-BE49-F238E27FC236}">
                  <a16:creationId xmlns:a16="http://schemas.microsoft.com/office/drawing/2014/main" id="{EBF3BA52-2E50-4BDD-9C49-4CCF1BEFB8C0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04;p107">
              <a:extLst>
                <a:ext uri="{FF2B5EF4-FFF2-40B4-BE49-F238E27FC236}">
                  <a16:creationId xmlns:a16="http://schemas.microsoft.com/office/drawing/2014/main" id="{DD80B46D-5FC2-4C7E-A43F-4539357BE3CB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05;p107">
              <a:extLst>
                <a:ext uri="{FF2B5EF4-FFF2-40B4-BE49-F238E27FC236}">
                  <a16:creationId xmlns:a16="http://schemas.microsoft.com/office/drawing/2014/main" id="{1679D86A-107A-47C7-A16C-D525EA8CA333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06;p107">
              <a:extLst>
                <a:ext uri="{FF2B5EF4-FFF2-40B4-BE49-F238E27FC236}">
                  <a16:creationId xmlns:a16="http://schemas.microsoft.com/office/drawing/2014/main" id="{63CCB5C3-A15A-452B-8181-8315DD04E941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7;p107">
              <a:extLst>
                <a:ext uri="{FF2B5EF4-FFF2-40B4-BE49-F238E27FC236}">
                  <a16:creationId xmlns:a16="http://schemas.microsoft.com/office/drawing/2014/main" id="{EFB36B6A-4F50-4F04-BC62-00103055753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AA67-3A2D-4358-B8F3-CD3E0150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id="{7C5949A3-9908-4348-B69C-2E8D174D1271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回顾先备知识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Autofit/>
          </a:bodyPr>
          <a:lstStyle/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 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在我们深入研究房地产定价之前，</a:t>
            </a:r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让我们先从一个简单的问题开始。</a:t>
            </a:r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我们需要印制一些宣传小册子。</a:t>
            </a:r>
            <a:endParaRPr lang="en-GB" sz="3000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	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印刷 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本小册子的成本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GB" sz="30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可由以下公式计算：</a:t>
            </a:r>
            <a:endParaRPr lang="en-US" sz="3000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求印刷 </a:t>
            </a:r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 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本小册子的成本。</a:t>
            </a:r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94985"/>
              </p:ext>
            </p:extLst>
          </p:nvPr>
        </p:nvGraphicFramePr>
        <p:xfrm>
          <a:off x="2882375" y="4376319"/>
          <a:ext cx="3335612" cy="8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75" y="4376319"/>
                        <a:ext cx="3335612" cy="85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2F47-43C9-4E20-9388-87E9626B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>
            <a:extLst>
              <a:ext uri="{FF2B5EF4-FFF2-40B4-BE49-F238E27FC236}">
                <a16:creationId xmlns:a16="http://schemas.microsoft.com/office/drawing/2014/main" id="{7C5949A3-9908-4348-B69C-2E8D174D1271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回顾先备知识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答案：</a:t>
            </a:r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把               代入方程。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∴ 印刷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 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本小册子的成本是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$350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 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2F47-43C9-4E20-9388-87E9626B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A7C52E-7C6B-462E-AEBB-1AAD28F4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76DD5D-D422-4830-80EF-635AF2DF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51807"/>
              </p:ext>
            </p:extLst>
          </p:nvPr>
        </p:nvGraphicFramePr>
        <p:xfrm>
          <a:off x="2021305" y="1872891"/>
          <a:ext cx="1161736" cy="4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1425" imgH="177646" progId="Equation.DSMT4">
                  <p:embed/>
                </p:oleObj>
              </mc:Choice>
              <mc:Fallback>
                <p:oleObj r:id="rId3" imgW="431425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305" y="1872891"/>
                        <a:ext cx="1161736" cy="479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89A019F2-0F41-4E5B-83F9-AE19A8D8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7FD4275-53CE-40A5-AE1D-96771D2BC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12845"/>
              </p:ext>
            </p:extLst>
          </p:nvPr>
        </p:nvGraphicFramePr>
        <p:xfrm>
          <a:off x="2037347" y="2713685"/>
          <a:ext cx="2836897" cy="116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64781" imgH="406224" progId="Equation.DSMT4">
                  <p:embed/>
                </p:oleObj>
              </mc:Choice>
              <mc:Fallback>
                <p:oleObj r:id="rId5" imgW="964781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347" y="2713685"/>
                        <a:ext cx="2836897" cy="1168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B1B64E2F-2E22-4FE0-91A3-60F8E4A00CB7}"/>
              </a:ext>
            </a:extLst>
          </p:cNvPr>
          <p:cNvSpPr/>
          <p:nvPr/>
        </p:nvSpPr>
        <p:spPr>
          <a:xfrm>
            <a:off x="-2092041" y="-591406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回顾先备知识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2097503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(b) 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对于二元一次方程，我们可以绘画其图像。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考虑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(a)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中的方程，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完成下表并绘画其图像。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9799"/>
              </p:ext>
            </p:extLst>
          </p:nvPr>
        </p:nvGraphicFramePr>
        <p:xfrm>
          <a:off x="4819103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03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1193"/>
              </p:ext>
            </p:extLst>
          </p:nvPr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116E8-53AE-49DC-A9B5-5D5E3E0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9</a:t>
            </a:fld>
            <a:endParaRPr lang="en-US"/>
          </a:p>
        </p:txBody>
      </p:sp>
      <p:grpSp>
        <p:nvGrpSpPr>
          <p:cNvPr id="79" name="Google Shape;1015;p52">
            <a:extLst>
              <a:ext uri="{FF2B5EF4-FFF2-40B4-BE49-F238E27FC236}">
                <a16:creationId xmlns:a16="http://schemas.microsoft.com/office/drawing/2014/main" id="{8E51A3CE-CDC1-496C-8C50-557D3DDED52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80" name="Google Shape;1016;p52">
              <a:extLst>
                <a:ext uri="{FF2B5EF4-FFF2-40B4-BE49-F238E27FC236}">
                  <a16:creationId xmlns:a16="http://schemas.microsoft.com/office/drawing/2014/main" id="{BF8645D0-FA69-4BFE-9949-E5BC34B7C5D5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7;p52">
              <a:extLst>
                <a:ext uri="{FF2B5EF4-FFF2-40B4-BE49-F238E27FC236}">
                  <a16:creationId xmlns:a16="http://schemas.microsoft.com/office/drawing/2014/main" id="{627397C8-7D25-4D4D-B302-8D159E2D826B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8;p52">
              <a:extLst>
                <a:ext uri="{FF2B5EF4-FFF2-40B4-BE49-F238E27FC236}">
                  <a16:creationId xmlns:a16="http://schemas.microsoft.com/office/drawing/2014/main" id="{E574FA1A-5BEE-4845-B6BC-9A4FDCF1BAAA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9;p52">
              <a:extLst>
                <a:ext uri="{FF2B5EF4-FFF2-40B4-BE49-F238E27FC236}">
                  <a16:creationId xmlns:a16="http://schemas.microsoft.com/office/drawing/2014/main" id="{783611E7-47F5-495B-AAA4-F1B81CDBAA00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20;p52">
              <a:extLst>
                <a:ext uri="{FF2B5EF4-FFF2-40B4-BE49-F238E27FC236}">
                  <a16:creationId xmlns:a16="http://schemas.microsoft.com/office/drawing/2014/main" id="{57591C89-F6AC-4526-BF97-DD7E8A2B83C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21;p52">
              <a:extLst>
                <a:ext uri="{FF2B5EF4-FFF2-40B4-BE49-F238E27FC236}">
                  <a16:creationId xmlns:a16="http://schemas.microsoft.com/office/drawing/2014/main" id="{6FD15721-3A7A-4921-90DC-8219CB25F033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018;p52">
            <a:extLst>
              <a:ext uri="{FF2B5EF4-FFF2-40B4-BE49-F238E27FC236}">
                <a16:creationId xmlns:a16="http://schemas.microsoft.com/office/drawing/2014/main" id="{057C0048-E913-4C2B-AA9E-80C59BB06653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5295;p107">
            <a:extLst>
              <a:ext uri="{FF2B5EF4-FFF2-40B4-BE49-F238E27FC236}">
                <a16:creationId xmlns:a16="http://schemas.microsoft.com/office/drawing/2014/main" id="{C6B806E6-E28B-4206-8683-6D098903EB3E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88" name="Google Shape;5296;p107">
              <a:extLst>
                <a:ext uri="{FF2B5EF4-FFF2-40B4-BE49-F238E27FC236}">
                  <a16:creationId xmlns:a16="http://schemas.microsoft.com/office/drawing/2014/main" id="{B8F87DC8-6C55-4A80-BE7F-F9915E7D3624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97;p107">
              <a:extLst>
                <a:ext uri="{FF2B5EF4-FFF2-40B4-BE49-F238E27FC236}">
                  <a16:creationId xmlns:a16="http://schemas.microsoft.com/office/drawing/2014/main" id="{053BC4E5-A382-4342-B0EB-1530F5CC5497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98;p107">
              <a:extLst>
                <a:ext uri="{FF2B5EF4-FFF2-40B4-BE49-F238E27FC236}">
                  <a16:creationId xmlns:a16="http://schemas.microsoft.com/office/drawing/2014/main" id="{51D29159-DBE6-49AA-9DD4-BBFF205402DF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299;p107">
              <a:extLst>
                <a:ext uri="{FF2B5EF4-FFF2-40B4-BE49-F238E27FC236}">
                  <a16:creationId xmlns:a16="http://schemas.microsoft.com/office/drawing/2014/main" id="{A2982A75-8149-4525-A1BB-73128EE85ABA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0;p107">
              <a:extLst>
                <a:ext uri="{FF2B5EF4-FFF2-40B4-BE49-F238E27FC236}">
                  <a16:creationId xmlns:a16="http://schemas.microsoft.com/office/drawing/2014/main" id="{44F52594-3738-4B82-95C5-35BB772A42D6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1;p107">
              <a:extLst>
                <a:ext uri="{FF2B5EF4-FFF2-40B4-BE49-F238E27FC236}">
                  <a16:creationId xmlns:a16="http://schemas.microsoft.com/office/drawing/2014/main" id="{1C7A8E83-29CE-4C4A-8C69-BF4D3B6B2722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2;p107">
              <a:extLst>
                <a:ext uri="{FF2B5EF4-FFF2-40B4-BE49-F238E27FC236}">
                  <a16:creationId xmlns:a16="http://schemas.microsoft.com/office/drawing/2014/main" id="{4082EB46-3892-4139-80E7-9564698A7F58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3;p107">
              <a:extLst>
                <a:ext uri="{FF2B5EF4-FFF2-40B4-BE49-F238E27FC236}">
                  <a16:creationId xmlns:a16="http://schemas.microsoft.com/office/drawing/2014/main" id="{2602A404-5A6F-41B6-B7D0-C04A47EC081B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4;p107">
              <a:extLst>
                <a:ext uri="{FF2B5EF4-FFF2-40B4-BE49-F238E27FC236}">
                  <a16:creationId xmlns:a16="http://schemas.microsoft.com/office/drawing/2014/main" id="{2DAE307D-2620-47A5-8D20-DFE0DCCA3429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05;p107">
              <a:extLst>
                <a:ext uri="{FF2B5EF4-FFF2-40B4-BE49-F238E27FC236}">
                  <a16:creationId xmlns:a16="http://schemas.microsoft.com/office/drawing/2014/main" id="{65453593-9AE4-4ECA-8E63-70EDF9078B1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06;p107">
              <a:extLst>
                <a:ext uri="{FF2B5EF4-FFF2-40B4-BE49-F238E27FC236}">
                  <a16:creationId xmlns:a16="http://schemas.microsoft.com/office/drawing/2014/main" id="{F6764A9A-7EB2-42E4-8B41-4E60EF541944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07;p107">
              <a:extLst>
                <a:ext uri="{FF2B5EF4-FFF2-40B4-BE49-F238E27FC236}">
                  <a16:creationId xmlns:a16="http://schemas.microsoft.com/office/drawing/2014/main" id="{4CD0DDA0-1E1E-47D1-83B8-B630F773A996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30412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1310</TotalTime>
  <Words>2484</Words>
  <Application>Microsoft Office PowerPoint</Application>
  <PresentationFormat>Widescreen</PresentationFormat>
  <Paragraphs>421</Paragraphs>
  <Slides>58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新細明體</vt:lpstr>
      <vt:lpstr>Arial</vt:lpstr>
      <vt:lpstr>Calibri</vt:lpstr>
      <vt:lpstr>Calibri Light</vt:lpstr>
      <vt:lpstr>French Script MT</vt:lpstr>
      <vt:lpstr>Times New Roman</vt:lpstr>
      <vt:lpstr>Metropolitan</vt:lpstr>
      <vt:lpstr>MathType 6.0 Equation</vt:lpstr>
      <vt:lpstr>设定物业的标价</vt:lpstr>
      <vt:lpstr>背景资料</vt:lpstr>
      <vt:lpstr>背景资料</vt:lpstr>
      <vt:lpstr>背景资料</vt:lpstr>
      <vt:lpstr>设定物业的标价</vt:lpstr>
      <vt:lpstr>活动1A</vt:lpstr>
      <vt:lpstr>回顾先备知识</vt:lpstr>
      <vt:lpstr>回顾先备知识</vt:lpstr>
      <vt:lpstr>回顾先备知识</vt:lpstr>
      <vt:lpstr>回顾先备知识</vt:lpstr>
      <vt:lpstr>活动1B</vt:lpstr>
      <vt:lpstr>运用MS Excel绘制图像和制定模型</vt:lpstr>
      <vt:lpstr>运用MS Excel绘制图像和制定模型</vt:lpstr>
      <vt:lpstr>步骤</vt:lpstr>
      <vt:lpstr>步骤</vt:lpstr>
      <vt:lpstr>步骤</vt:lpstr>
      <vt:lpstr>步骤</vt:lpstr>
      <vt:lpstr>步骤</vt:lpstr>
      <vt:lpstr>运用MS Excel绘制图像和制定模型</vt:lpstr>
      <vt:lpstr>运用MS Excel绘制图像和制定模型</vt:lpstr>
      <vt:lpstr>运用MS Excel绘制图像和制定模型</vt:lpstr>
      <vt:lpstr>运用MS Excel绘制图像和制定模型</vt:lpstr>
      <vt:lpstr>运用MS Excel绘制图像和制定模型</vt:lpstr>
      <vt:lpstr>运用MS Excel绘制图像和制定模型</vt:lpstr>
      <vt:lpstr>假设和局限性</vt:lpstr>
      <vt:lpstr>假设和局限性</vt:lpstr>
      <vt:lpstr>设定物业的标价</vt:lpstr>
      <vt:lpstr>PowerPoint Presentation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运用物业标价的数据和相应的楼面面积来制定模型</vt:lpstr>
      <vt:lpstr>假设和局限性</vt:lpstr>
      <vt:lpstr>假设和局限性</vt:lpstr>
      <vt:lpstr>设定物业的标价</vt:lpstr>
      <vt:lpstr>PowerPoint Presentation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运用物业标价的数据和相应的楼龄来制定模型</vt:lpstr>
      <vt:lpstr>假设和局限性</vt:lpstr>
      <vt:lpstr>假设和局限性</vt:lpstr>
      <vt:lpstr>总结</vt:lpstr>
      <vt:lpstr>总结</vt:lpstr>
      <vt:lpstr>总结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设定物业的标价</dc:title>
  <dc:creator>HUANG, Xiaowei [MIT]</dc:creator>
  <cp:lastModifiedBy>LO, Chung Kwan [MIT]</cp:lastModifiedBy>
  <cp:revision>73</cp:revision>
  <dcterms:created xsi:type="dcterms:W3CDTF">2023-10-16T04:07:23Z</dcterms:created>
  <dcterms:modified xsi:type="dcterms:W3CDTF">2024-07-17T00:18:52Z</dcterms:modified>
</cp:coreProperties>
</file>